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00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1272" autoAdjust="0"/>
    <p:restoredTop sz="94660"/>
  </p:normalViewPr>
  <p:slideViewPr>
    <p:cSldViewPr>
      <p:cViewPr varScale="1">
        <p:scale>
          <a:sx n="72" d="100"/>
          <a:sy n="72" d="100"/>
        </p:scale>
        <p:origin x="-88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9077-7059-4431-A239-CAA4F113055E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394F-CEDC-477E-912A-9C030D3AA44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9077-7059-4431-A239-CAA4F113055E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394F-CEDC-477E-912A-9C030D3AA44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6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3" y="274646"/>
            <a:ext cx="65341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9077-7059-4431-A239-CAA4F113055E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394F-CEDC-477E-912A-9C030D3AA44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9077-7059-4431-A239-CAA4F113055E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394F-CEDC-477E-912A-9C030D3AA44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9077-7059-4431-A239-CAA4F113055E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394F-CEDC-477E-912A-9C030D3AA44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9077-7059-4431-A239-CAA4F113055E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394F-CEDC-477E-912A-9C030D3AA44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9077-7059-4431-A239-CAA4F113055E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394F-CEDC-477E-912A-9C030D3AA44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9077-7059-4431-A239-CAA4F113055E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394F-CEDC-477E-912A-9C030D3AA44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9077-7059-4431-A239-CAA4F113055E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394F-CEDC-477E-912A-9C030D3AA44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9077-7059-4431-A239-CAA4F113055E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394F-CEDC-477E-912A-9C030D3AA44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9077-7059-4431-A239-CAA4F113055E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394F-CEDC-477E-912A-9C030D3AA44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19077-7059-4431-A239-CAA4F113055E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C394F-CEDC-477E-912A-9C030D3AA446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4.png"/><Relationship Id="rId7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4.png"/><Relationship Id="rId7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4.png"/><Relationship Id="rId7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4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3253154" y="5661044"/>
            <a:ext cx="4681904" cy="482600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None/>
            </a:pPr>
            <a:r>
              <a:rPr lang="id-ID" sz="2800" dirty="0" smtClean="0">
                <a:latin typeface="Baskerville Old Face" pitchFamily="18" charset="0"/>
              </a:rPr>
              <a:t>Yayasan Satu Visi Bagi Indonesia</a:t>
            </a:r>
          </a:p>
        </p:txBody>
      </p:sp>
      <p:pic>
        <p:nvPicPr>
          <p:cNvPr id="2052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7481" y="1785930"/>
            <a:ext cx="1967265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94910" y="2273298"/>
            <a:ext cx="5934808" cy="941388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id-ID" sz="3000" b="1" dirty="0">
                <a:latin typeface="Minion Pro SmBd" pitchFamily="18" charset="0"/>
                <a:ea typeface="+mj-ea"/>
                <a:cs typeface="Mongolian Baiti" pitchFamily="66" charset="0"/>
              </a:rPr>
              <a:t>Indonesia Christian Cancer Community</a:t>
            </a:r>
          </a:p>
        </p:txBody>
      </p:sp>
      <p:pic>
        <p:nvPicPr>
          <p:cNvPr id="2054" name="Picture 4" descr="C:\Users\Arianto\Downloads\WhatsApp Image 2019-05-10 at 14.58.34.jpeg"/>
          <p:cNvPicPr>
            <a:picLocks noChangeAspect="1" noChangeArrowheads="1"/>
          </p:cNvPicPr>
          <p:nvPr/>
        </p:nvPicPr>
        <p:blipFill>
          <a:blip r:embed="rId4" cstate="print">
            <a:lum bright="20000"/>
          </a:blip>
          <a:srcRect/>
          <a:stretch>
            <a:fillRect/>
          </a:stretch>
        </p:blipFill>
        <p:spPr bwMode="auto">
          <a:xfrm>
            <a:off x="1266096" y="5429257"/>
            <a:ext cx="16573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3978523" y="323850"/>
            <a:ext cx="38331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>
                <a:solidFill>
                  <a:srgbClr val="FF0000"/>
                </a:solidFill>
                <a:latin typeface="Monotype Corsiva" pitchFamily="66" charset="0"/>
              </a:rPr>
              <a:t>We Love We Fight We are one in Christ</a:t>
            </a:r>
          </a:p>
        </p:txBody>
      </p:sp>
      <p:sp>
        <p:nvSpPr>
          <p:cNvPr id="2056" name="Content Placeholder 2"/>
          <p:cNvSpPr txBox="1">
            <a:spLocks/>
          </p:cNvSpPr>
          <p:nvPr/>
        </p:nvSpPr>
        <p:spPr bwMode="auto">
          <a:xfrm>
            <a:off x="3071802" y="6072188"/>
            <a:ext cx="4929222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id-ID" sz="1600" dirty="0">
                <a:latin typeface="Times New Roman" pitchFamily="18" charset="0"/>
                <a:cs typeface="Times New Roman" pitchFamily="18" charset="0"/>
              </a:rPr>
              <a:t>Akte Yayasan No. AHU-0016149.AH.01.04.Tahun 2018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253157" y="6072195"/>
            <a:ext cx="4418135" cy="158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8" name="Rectangle 16"/>
          <p:cNvSpPr>
            <a:spLocks noChangeArrowheads="1"/>
          </p:cNvSpPr>
          <p:nvPr/>
        </p:nvSpPr>
        <p:spPr bwMode="auto">
          <a:xfrm>
            <a:off x="4462098" y="5286376"/>
            <a:ext cx="18958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d-ID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Dibawah   naungan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0" y="1600200"/>
            <a:ext cx="6905652" cy="4525963"/>
          </a:xfrm>
        </p:spPr>
        <p:txBody>
          <a:bodyPr>
            <a:norm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sz="3600" dirty="0" err="1" smtClean="0">
                <a:solidFill>
                  <a:srgbClr val="006600"/>
                </a:solidFill>
                <a:latin typeface="Bodoni MT Black" pitchFamily="18" charset="0"/>
              </a:rPr>
              <a:t>Visi</a:t>
            </a:r>
            <a:r>
              <a:rPr lang="en-US" sz="2800" dirty="0" smtClean="0">
                <a:solidFill>
                  <a:srgbClr val="FF0000"/>
                </a:solidFill>
                <a:latin typeface="Bodoni MT Black" pitchFamily="18" charset="0"/>
              </a:rPr>
              <a:t> </a:t>
            </a:r>
            <a:r>
              <a:rPr lang="en-US" sz="3600" dirty="0" smtClean="0">
                <a:solidFill>
                  <a:srgbClr val="FF0000"/>
                </a:solidFill>
                <a:latin typeface="Bodoni MT Black" pitchFamily="18" charset="0"/>
              </a:rPr>
              <a:t>IC</a:t>
            </a:r>
            <a:r>
              <a:rPr lang="en-US" sz="3600" b="1" dirty="0" smtClean="0">
                <a:solidFill>
                  <a:srgbClr val="000099"/>
                </a:solidFill>
                <a:latin typeface="Adobe Hebrew" pitchFamily="18" charset="-79"/>
                <a:cs typeface="Adobe Hebrew" pitchFamily="18" charset="-79"/>
              </a:rPr>
              <a:t>3</a:t>
            </a:r>
            <a:endParaRPr lang="en-US" sz="2800" b="1" dirty="0" smtClean="0">
              <a:solidFill>
                <a:srgbClr val="000099"/>
              </a:solidFill>
              <a:latin typeface="Adobe Hebrew" pitchFamily="18" charset="-79"/>
              <a:cs typeface="Adobe Hebrew" pitchFamily="18" charset="-79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 smtClean="0"/>
          </a:p>
          <a:p>
            <a:pPr marL="0" indent="0" algn="ctr">
              <a:buFont typeface="Arial" pitchFamily="34" charset="0"/>
              <a:buNone/>
            </a:pPr>
            <a:r>
              <a:rPr lang="en-US" dirty="0" err="1" smtClean="0">
                <a:latin typeface="Gloucester MT Extra Condensed" pitchFamily="18" charset="0"/>
              </a:rPr>
              <a:t>Membawa</a:t>
            </a:r>
            <a:r>
              <a:rPr lang="en-US" dirty="0" smtClean="0">
                <a:latin typeface="Gloucester MT Extra Condensed" pitchFamily="18" charset="0"/>
              </a:rPr>
              <a:t> </a:t>
            </a:r>
            <a:r>
              <a:rPr lang="en-US" dirty="0" err="1" smtClean="0">
                <a:latin typeface="Gloucester MT Extra Condensed" pitchFamily="18" charset="0"/>
              </a:rPr>
              <a:t>satu</a:t>
            </a:r>
            <a:r>
              <a:rPr lang="en-US" dirty="0" smtClean="0">
                <a:latin typeface="Gloucester MT Extra Condensed" pitchFamily="18" charset="0"/>
              </a:rPr>
              <a:t> </a:t>
            </a:r>
            <a:r>
              <a:rPr lang="en-US" dirty="0" err="1" smtClean="0">
                <a:latin typeface="Gloucester MT Extra Condensed" pitchFamily="18" charset="0"/>
              </a:rPr>
              <a:t>persatu</a:t>
            </a:r>
            <a:r>
              <a:rPr lang="en-US" dirty="0" smtClean="0">
                <a:latin typeface="Gloucester MT Extra Condensed" pitchFamily="18" charset="0"/>
              </a:rPr>
              <a:t> </a:t>
            </a:r>
            <a:r>
              <a:rPr lang="en-US" dirty="0" err="1" smtClean="0">
                <a:latin typeface="Gloucester MT Extra Condensed" pitchFamily="18" charset="0"/>
              </a:rPr>
              <a:t>pejuang</a:t>
            </a:r>
            <a:r>
              <a:rPr lang="en-US" dirty="0" smtClean="0">
                <a:latin typeface="Gloucester MT Extra Condensed" pitchFamily="18" charset="0"/>
              </a:rPr>
              <a:t> </a:t>
            </a:r>
            <a:r>
              <a:rPr lang="en-US" dirty="0" err="1" smtClean="0">
                <a:latin typeface="Gloucester MT Extra Condensed" pitchFamily="18" charset="0"/>
              </a:rPr>
              <a:t>kanker</a:t>
            </a:r>
            <a:r>
              <a:rPr lang="en-US" dirty="0" smtClean="0">
                <a:latin typeface="Gloucester MT Extra Condensed" pitchFamily="18" charset="0"/>
              </a:rPr>
              <a:t> </a:t>
            </a:r>
            <a:r>
              <a:rPr lang="en-US" dirty="0" err="1" smtClean="0">
                <a:latin typeface="Gloucester MT Extra Condensed" pitchFamily="18" charset="0"/>
              </a:rPr>
              <a:t>dan</a:t>
            </a:r>
            <a:r>
              <a:rPr lang="en-US" dirty="0" smtClean="0">
                <a:latin typeface="Gloucester MT Extra Condensed" pitchFamily="18" charset="0"/>
              </a:rPr>
              <a:t> </a:t>
            </a:r>
            <a:r>
              <a:rPr lang="en-US" dirty="0" err="1" smtClean="0">
                <a:latin typeface="Gloucester MT Extra Condensed" pitchFamily="18" charset="0"/>
              </a:rPr>
              <a:t>pendampingnya</a:t>
            </a:r>
            <a:r>
              <a:rPr lang="en-US" dirty="0" smtClean="0">
                <a:latin typeface="Gloucester MT Extra Condensed" pitchFamily="18" charset="0"/>
              </a:rPr>
              <a:t> </a:t>
            </a:r>
            <a:r>
              <a:rPr lang="en-US" dirty="0" err="1" smtClean="0">
                <a:latin typeface="Gloucester MT Extra Condensed" pitchFamily="18" charset="0"/>
              </a:rPr>
              <a:t>untuk</a:t>
            </a:r>
            <a:r>
              <a:rPr lang="en-US" dirty="0" smtClean="0">
                <a:latin typeface="Gloucester MT Extra Condensed" pitchFamily="18" charset="0"/>
              </a:rPr>
              <a:t> </a:t>
            </a:r>
            <a:r>
              <a:rPr lang="en-US" dirty="0" err="1" smtClean="0">
                <a:latin typeface="Gloucester MT Extra Condensed" pitchFamily="18" charset="0"/>
              </a:rPr>
              <a:t>mengenal</a:t>
            </a:r>
            <a:r>
              <a:rPr lang="en-US" dirty="0" smtClean="0">
                <a:latin typeface="Gloucester MT Extra Condensed" pitchFamily="18" charset="0"/>
              </a:rPr>
              <a:t> </a:t>
            </a:r>
            <a:r>
              <a:rPr lang="en-US" sz="4000" dirty="0" err="1" smtClean="0">
                <a:latin typeface="Gloucester MT Extra Condensed" pitchFamily="18" charset="0"/>
              </a:rPr>
              <a:t>Tuhan</a:t>
            </a:r>
            <a:r>
              <a:rPr lang="en-US" sz="4000" dirty="0" smtClean="0">
                <a:latin typeface="Gloucester MT Extra Condensed" pitchFamily="18" charset="0"/>
              </a:rPr>
              <a:t> </a:t>
            </a:r>
            <a:r>
              <a:rPr lang="en-US" sz="4000" dirty="0" err="1" smtClean="0">
                <a:latin typeface="Gloucester MT Extra Condensed" pitchFamily="18" charset="0"/>
              </a:rPr>
              <a:t>dengan</a:t>
            </a:r>
            <a:r>
              <a:rPr lang="en-US" sz="4000" dirty="0" smtClean="0">
                <a:latin typeface="Gloucester MT Extra Condensed" pitchFamily="18" charset="0"/>
              </a:rPr>
              <a:t> </a:t>
            </a:r>
            <a:r>
              <a:rPr lang="en-US" sz="4000" dirty="0" err="1" smtClean="0">
                <a:latin typeface="Gloucester MT Extra Condensed" pitchFamily="18" charset="0"/>
              </a:rPr>
              <a:t>benar</a:t>
            </a:r>
            <a:r>
              <a:rPr lang="en-US" dirty="0" smtClean="0">
                <a:latin typeface="Gloucester MT Extra Condensed" pitchFamily="18" charset="0"/>
              </a:rPr>
              <a:t> </a:t>
            </a:r>
            <a:r>
              <a:rPr lang="en-US" dirty="0" err="1" smtClean="0">
                <a:latin typeface="Gloucester MT Extra Condensed" pitchFamily="18" charset="0"/>
              </a:rPr>
              <a:t>serta</a:t>
            </a:r>
            <a:r>
              <a:rPr lang="en-US" dirty="0" smtClean="0">
                <a:latin typeface="Gloucester MT Extra Condensed" pitchFamily="18" charset="0"/>
              </a:rPr>
              <a:t> </a:t>
            </a:r>
            <a:r>
              <a:rPr lang="en-US" sz="4000" dirty="0" err="1" smtClean="0">
                <a:latin typeface="Gloucester MT Extra Condensed" pitchFamily="18" charset="0"/>
              </a:rPr>
              <a:t>mempersiapkan</a:t>
            </a:r>
            <a:r>
              <a:rPr lang="en-US" sz="4000" dirty="0" smtClean="0">
                <a:latin typeface="Gloucester MT Extra Condensed" pitchFamily="18" charset="0"/>
              </a:rPr>
              <a:t> </a:t>
            </a:r>
            <a:r>
              <a:rPr lang="en-US" sz="4000" dirty="0" err="1" smtClean="0">
                <a:latin typeface="Gloucester MT Extra Condensed" pitchFamily="18" charset="0"/>
              </a:rPr>
              <a:t>menuju</a:t>
            </a:r>
            <a:r>
              <a:rPr lang="en-US" sz="4000" dirty="0" smtClean="0">
                <a:latin typeface="Gloucester MT Extra Condensed" pitchFamily="18" charset="0"/>
              </a:rPr>
              <a:t> </a:t>
            </a:r>
            <a:r>
              <a:rPr lang="en-US" sz="4000" dirty="0" err="1" smtClean="0">
                <a:latin typeface="Gloucester MT Extra Condensed" pitchFamily="18" charset="0"/>
              </a:rPr>
              <a:t>sebuah</a:t>
            </a:r>
            <a:r>
              <a:rPr lang="en-US" sz="4000" dirty="0" smtClean="0">
                <a:latin typeface="Gloucester MT Extra Condensed" pitchFamily="18" charset="0"/>
              </a:rPr>
              <a:t> </a:t>
            </a:r>
            <a:r>
              <a:rPr lang="en-US" sz="4000" dirty="0" err="1" smtClean="0">
                <a:latin typeface="Gloucester MT Extra Condensed" pitchFamily="18" charset="0"/>
              </a:rPr>
              <a:t>kekekalan</a:t>
            </a:r>
            <a:endParaRPr lang="id-ID" sz="4000" dirty="0" smtClean="0">
              <a:latin typeface="Gloucester MT Extra Condense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68451" y="1331913"/>
            <a:ext cx="6789764" cy="1668459"/>
          </a:xfrm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err="1" smtClean="0">
                <a:solidFill>
                  <a:srgbClr val="000099"/>
                </a:solidFill>
                <a:latin typeface="Bodoni MT Black" pitchFamily="18" charset="0"/>
              </a:rPr>
              <a:t>Misi</a:t>
            </a:r>
            <a:r>
              <a:rPr lang="en-US" dirty="0" smtClean="0">
                <a:solidFill>
                  <a:srgbClr val="000099"/>
                </a:solidFill>
                <a:latin typeface="Bodoni MT Black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Bodoni MT Black" pitchFamily="18" charset="0"/>
              </a:rPr>
              <a:t>IC</a:t>
            </a:r>
            <a:r>
              <a:rPr lang="en-US" b="1" dirty="0" smtClean="0">
                <a:solidFill>
                  <a:srgbClr val="000099"/>
                </a:solidFill>
                <a:latin typeface="Adobe Hebrew" pitchFamily="18" charset="-79"/>
                <a:cs typeface="Adobe Hebrew" pitchFamily="18" charset="-79"/>
              </a:rPr>
              <a:t>3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 smtClean="0">
                <a:latin typeface="Gloucester MT Extra Condensed" pitchFamily="18" charset="0"/>
              </a:rPr>
              <a:t>1. </a:t>
            </a:r>
            <a:r>
              <a:rPr lang="en-US" sz="2800" dirty="0" err="1" smtClean="0">
                <a:latin typeface="Gloucester MT Extra Condensed" pitchFamily="18" charset="0"/>
              </a:rPr>
              <a:t>Menciptakan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dan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membentuk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komunitas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pejuang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kanker</a:t>
            </a:r>
            <a:r>
              <a:rPr lang="en-US" sz="2800" dirty="0" smtClean="0">
                <a:latin typeface="Gloucester MT Extra Condensed" pitchFamily="18" charset="0"/>
              </a:rPr>
              <a:t> Kristen </a:t>
            </a:r>
            <a:r>
              <a:rPr lang="en-US" sz="2800" dirty="0" err="1" smtClean="0">
                <a:latin typeface="Gloucester MT Extra Condensed" pitchFamily="18" charset="0"/>
              </a:rPr>
              <a:t>dan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pendampingnya</a:t>
            </a:r>
            <a:r>
              <a:rPr lang="en-US" sz="2800" dirty="0" smtClean="0">
                <a:latin typeface="Gloucester MT Extra Condensed" pitchFamily="18" charset="0"/>
              </a:rPr>
              <a:t> yang </a:t>
            </a:r>
            <a:r>
              <a:rPr lang="en-US" sz="2800" dirty="0" err="1" smtClean="0">
                <a:latin typeface="Gloucester MT Extra Condensed" pitchFamily="18" charset="0"/>
              </a:rPr>
              <a:t>sehati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dan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bertumbuh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dalam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Tuhan</a:t>
            </a:r>
            <a:endParaRPr lang="id-ID" sz="2800" dirty="0" smtClean="0">
              <a:latin typeface="Gloucester MT Extra Condensed" pitchFamily="18" charset="0"/>
            </a:endParaRPr>
          </a:p>
        </p:txBody>
      </p:sp>
      <p:pic>
        <p:nvPicPr>
          <p:cNvPr id="9" name="Picture 8" descr="C:\Users\Arianto\Downloads\WhatsApp Image 2020-02-21 at 19.53.03 (2).jpeg"/>
          <p:cNvPicPr>
            <a:picLocks noChangeAspect="1" noChangeArrowheads="1"/>
          </p:cNvPicPr>
          <p:nvPr/>
        </p:nvPicPr>
        <p:blipFill>
          <a:blip r:embed="rId4">
            <a:lum bright="10000"/>
          </a:blip>
          <a:srcRect l="10150" t="4343" r="12032" b="5785"/>
          <a:stretch>
            <a:fillRect/>
          </a:stretch>
        </p:blipFill>
        <p:spPr bwMode="auto">
          <a:xfrm rot="21341733">
            <a:off x="1488338" y="2851633"/>
            <a:ext cx="1857375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C:\Users\Arianto\Downloads\IC3 Surabaya.jpeg"/>
          <p:cNvPicPr>
            <a:picLocks noChangeAspect="1" noChangeArrowheads="1"/>
          </p:cNvPicPr>
          <p:nvPr/>
        </p:nvPicPr>
        <p:blipFill>
          <a:blip r:embed="rId5" cstate="print"/>
          <a:srcRect l="4924"/>
          <a:stretch>
            <a:fillRect/>
          </a:stretch>
        </p:blipFill>
        <p:spPr bwMode="auto">
          <a:xfrm rot="21236330">
            <a:off x="3281598" y="2850993"/>
            <a:ext cx="2654923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C:\Users\Arianto\Downloads\WhatsApp Image 2020-02-16 at 20.15.12.jpeg"/>
          <p:cNvPicPr>
            <a:picLocks noChangeAspect="1" noChangeArrowheads="1"/>
          </p:cNvPicPr>
          <p:nvPr/>
        </p:nvPicPr>
        <p:blipFill>
          <a:blip r:embed="rId6"/>
          <a:srcRect l="6920" t="27682" r="1382" b="10034"/>
          <a:stretch>
            <a:fillRect/>
          </a:stretch>
        </p:blipFill>
        <p:spPr bwMode="auto">
          <a:xfrm rot="249053">
            <a:off x="3186375" y="4713561"/>
            <a:ext cx="2626573" cy="133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C:\Users\Arianto\Downloads\WhatsApp Image 2019-12-07 at 21.40.59.jpeg"/>
          <p:cNvPicPr>
            <a:picLocks noChangeAspect="1" noChangeArrowheads="1"/>
          </p:cNvPicPr>
          <p:nvPr/>
        </p:nvPicPr>
        <p:blipFill>
          <a:blip r:embed="rId7" cstate="print">
            <a:lum bright="10000"/>
          </a:blip>
          <a:srcRect t="22414" b="10344"/>
          <a:stretch>
            <a:fillRect/>
          </a:stretch>
        </p:blipFill>
        <p:spPr bwMode="auto">
          <a:xfrm rot="325706">
            <a:off x="5896925" y="2978830"/>
            <a:ext cx="2642114" cy="133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 descr="C:\Users\Arianto\Downloads\IC3 Manado\IC3 Manado.jpeg"/>
          <p:cNvPicPr>
            <a:picLocks noChangeAspect="1" noChangeArrowheads="1"/>
          </p:cNvPicPr>
          <p:nvPr/>
        </p:nvPicPr>
        <p:blipFill>
          <a:blip r:embed="rId8">
            <a:lum bright="10000"/>
          </a:blip>
          <a:srcRect t="40479" r="3125" b="9717"/>
          <a:stretch>
            <a:fillRect/>
          </a:stretch>
        </p:blipFill>
        <p:spPr bwMode="auto">
          <a:xfrm rot="21132804">
            <a:off x="5918766" y="4606593"/>
            <a:ext cx="2714625" cy="139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 descr="C:\Users\Arianto\Downloads\IC3 Ponti 2019\WhatsApp Image 2019-01-30 at 17.19.03 (1).jpeg"/>
          <p:cNvPicPr>
            <a:picLocks noChangeAspect="1" noChangeArrowheads="1"/>
          </p:cNvPicPr>
          <p:nvPr/>
        </p:nvPicPr>
        <p:blipFill>
          <a:blip r:embed="rId9" cstate="print">
            <a:lum bright="10000"/>
          </a:blip>
          <a:srcRect l="9000" t="28000" r="3999" b="7999"/>
          <a:stretch>
            <a:fillRect/>
          </a:stretch>
        </p:blipFill>
        <p:spPr bwMode="auto">
          <a:xfrm>
            <a:off x="5000628" y="3857628"/>
            <a:ext cx="1538284" cy="84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 rot="21225867">
            <a:off x="1786188" y="5809432"/>
            <a:ext cx="1422771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dirty="0">
                <a:solidFill>
                  <a:srgbClr val="FF0066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obe Garamond Pro Bold" pitchFamily="18" charset="0"/>
                <a:cs typeface="+mn-cs"/>
              </a:rPr>
              <a:t>IC3 </a:t>
            </a:r>
            <a:r>
              <a:rPr lang="id-ID" b="1" dirty="0">
                <a:solidFill>
                  <a:srgbClr val="FF0066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Narrow" pitchFamily="34" charset="0"/>
                <a:cs typeface="+mn-cs"/>
              </a:rPr>
              <a:t>Jakarta</a:t>
            </a:r>
          </a:p>
        </p:txBody>
      </p:sp>
      <p:sp>
        <p:nvSpPr>
          <p:cNvPr id="17" name="TextBox 16"/>
          <p:cNvSpPr txBox="1"/>
          <p:nvPr/>
        </p:nvSpPr>
        <p:spPr>
          <a:xfrm rot="21225867">
            <a:off x="3528749" y="4146129"/>
            <a:ext cx="1385316" cy="3539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700" dirty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obe Garamond Pro Bold" pitchFamily="18" charset="0"/>
                <a:cs typeface="+mn-cs"/>
              </a:rPr>
              <a:t>IC3 </a:t>
            </a:r>
            <a:r>
              <a:rPr lang="id-ID" sz="1700" b="1" dirty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Narrow" pitchFamily="34" charset="0"/>
                <a:cs typeface="+mn-cs"/>
              </a:rPr>
              <a:t>Surabaya</a:t>
            </a:r>
          </a:p>
        </p:txBody>
      </p:sp>
      <p:sp>
        <p:nvSpPr>
          <p:cNvPr id="18" name="TextBox 17"/>
          <p:cNvSpPr txBox="1"/>
          <p:nvPr/>
        </p:nvSpPr>
        <p:spPr>
          <a:xfrm rot="180451">
            <a:off x="3546927" y="5971404"/>
            <a:ext cx="1613519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dirty="0">
                <a:solidFill>
                  <a:srgbClr val="0033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obe Garamond Pro Bold" pitchFamily="18" charset="0"/>
                <a:cs typeface="+mn-cs"/>
              </a:rPr>
              <a:t>IC3 </a:t>
            </a:r>
            <a:r>
              <a:rPr lang="id-ID" b="1" dirty="0">
                <a:solidFill>
                  <a:srgbClr val="0033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Narrow" pitchFamily="34" charset="0"/>
                <a:cs typeface="+mn-cs"/>
              </a:rPr>
              <a:t>Yogyakarta</a:t>
            </a:r>
          </a:p>
        </p:txBody>
      </p:sp>
      <p:sp>
        <p:nvSpPr>
          <p:cNvPr id="19" name="TextBox 18"/>
          <p:cNvSpPr txBox="1"/>
          <p:nvPr/>
        </p:nvSpPr>
        <p:spPr>
          <a:xfrm rot="180451">
            <a:off x="6676479" y="4184007"/>
            <a:ext cx="1558694" cy="3827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dirty="0">
                <a:solidFill>
                  <a:srgbClr val="000099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obe Garamond Pro Bold" pitchFamily="18" charset="0"/>
                <a:cs typeface="+mn-cs"/>
              </a:rPr>
              <a:t>IC3 Semarang</a:t>
            </a:r>
            <a:endParaRPr lang="id-ID" b="1" dirty="0">
              <a:solidFill>
                <a:srgbClr val="000099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rial Narrow" pitchFamily="34" charset="0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 rot="21059811">
            <a:off x="6950224" y="5887430"/>
            <a:ext cx="131959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dirty="0">
                <a:solidFill>
                  <a:srgbClr val="0066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obe Garamond Pro Bold" pitchFamily="18" charset="0"/>
                <a:cs typeface="+mn-cs"/>
              </a:rPr>
              <a:t>IC3 </a:t>
            </a:r>
            <a:r>
              <a:rPr lang="id-ID" b="1" dirty="0">
                <a:solidFill>
                  <a:srgbClr val="0066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Narrow" pitchFamily="34" charset="0"/>
                <a:cs typeface="+mn-cs"/>
              </a:rPr>
              <a:t>Manado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2066" y="4643446"/>
            <a:ext cx="126553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dirty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obe Garamond Pro Bold" pitchFamily="18" charset="0"/>
                <a:cs typeface="+mn-cs"/>
              </a:rPr>
              <a:t>IC3 Pontianak</a:t>
            </a:r>
            <a:endParaRPr lang="id-ID" sz="1400" b="1" dirty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rial Narrow" pitchFamily="34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52563" y="1428736"/>
            <a:ext cx="7048527" cy="15001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000099"/>
                </a:solidFill>
                <a:latin typeface="Bodoni MT Black" pitchFamily="18" charset="0"/>
              </a:rPr>
              <a:t>Misi</a:t>
            </a:r>
            <a:r>
              <a:rPr lang="en-US" dirty="0" smtClean="0">
                <a:solidFill>
                  <a:srgbClr val="000099"/>
                </a:solidFill>
                <a:latin typeface="Bodoni MT Black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Bodoni MT Black" pitchFamily="18" charset="0"/>
              </a:rPr>
              <a:t>IC</a:t>
            </a:r>
            <a:r>
              <a:rPr lang="en-US" b="1" dirty="0" smtClean="0">
                <a:solidFill>
                  <a:srgbClr val="000099"/>
                </a:solidFill>
                <a:latin typeface="Adobe Hebrew" pitchFamily="18" charset="-79"/>
                <a:cs typeface="Adobe Hebrew" pitchFamily="18" charset="-79"/>
              </a:rPr>
              <a:t>3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 smtClean="0">
                <a:latin typeface="Gloucester MT Extra Condensed" pitchFamily="18" charset="0"/>
              </a:rPr>
              <a:t>2</a:t>
            </a:r>
            <a:r>
              <a:rPr lang="en-US" sz="2800" dirty="0" smtClean="0">
                <a:latin typeface="Gloucester MT Extra Condensed" pitchFamily="18" charset="0"/>
              </a:rPr>
              <a:t>.  </a:t>
            </a:r>
            <a:r>
              <a:rPr lang="en-US" sz="2800" dirty="0" err="1" smtClean="0">
                <a:latin typeface="Gloucester MT Extra Condensed" pitchFamily="18" charset="0"/>
              </a:rPr>
              <a:t>Melatih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kembali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kepercayaan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diri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para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pejuang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kanker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dan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pendampingnya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untuk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melihat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hidup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ini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adalah</a:t>
            </a:r>
            <a:r>
              <a:rPr lang="en-US" sz="2800" dirty="0" smtClean="0">
                <a:latin typeface="Gloucester MT Extra Condensed" pitchFamily="18" charset="0"/>
              </a:rPr>
              <a:t> privilege (</a:t>
            </a:r>
            <a:r>
              <a:rPr lang="en-US" sz="2800" dirty="0" err="1" smtClean="0">
                <a:latin typeface="Gloucester MT Extra Condensed" pitchFamily="18" charset="0"/>
              </a:rPr>
              <a:t>hak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istimewa</a:t>
            </a:r>
            <a:r>
              <a:rPr lang="en-US" sz="2800" dirty="0" smtClean="0">
                <a:latin typeface="Gloucester MT Extra Condensed" pitchFamily="18" charset="0"/>
              </a:rPr>
              <a:t>) </a:t>
            </a:r>
            <a:r>
              <a:rPr lang="en-US" sz="2800" dirty="0" err="1" smtClean="0">
                <a:latin typeface="Gloucester MT Extra Condensed" pitchFamily="18" charset="0"/>
              </a:rPr>
              <a:t>dari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Tuhan</a:t>
            </a:r>
            <a:endParaRPr lang="id-ID" sz="2800" dirty="0" smtClean="0">
              <a:latin typeface="Gloucester MT Extra Condensed" pitchFamily="18" charset="0"/>
            </a:endParaRPr>
          </a:p>
        </p:txBody>
      </p:sp>
      <p:pic>
        <p:nvPicPr>
          <p:cNvPr id="9" name="Picture 17"/>
          <p:cNvPicPr>
            <a:picLocks noChangeAspect="1" noChangeArrowheads="1"/>
          </p:cNvPicPr>
          <p:nvPr/>
        </p:nvPicPr>
        <p:blipFill>
          <a:blip r:embed="rId4"/>
          <a:srcRect l="29314" t="285" r="478" b="70114"/>
          <a:stretch>
            <a:fillRect/>
          </a:stretch>
        </p:blipFill>
        <p:spPr bwMode="auto">
          <a:xfrm>
            <a:off x="1373188" y="2806700"/>
            <a:ext cx="2268537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12900" y="4849813"/>
            <a:ext cx="21875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G:\Foto\IMG_20170722_181754.jpg"/>
          <p:cNvPicPr>
            <a:picLocks noChangeAspect="1" noChangeArrowheads="1"/>
          </p:cNvPicPr>
          <p:nvPr/>
        </p:nvPicPr>
        <p:blipFill>
          <a:blip r:embed="rId6"/>
          <a:srcRect t="20528" b="10596"/>
          <a:stretch>
            <a:fillRect/>
          </a:stretch>
        </p:blipFill>
        <p:spPr bwMode="auto">
          <a:xfrm>
            <a:off x="3638550" y="3571875"/>
            <a:ext cx="2268538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6" descr="C:\Users\Arianto\Downloads\WhatsApp Image 2020-01-29 at 20.46.15 (1).jpeg"/>
          <p:cNvPicPr>
            <a:picLocks noChangeAspect="1" noChangeArrowheads="1"/>
          </p:cNvPicPr>
          <p:nvPr/>
        </p:nvPicPr>
        <p:blipFill>
          <a:blip r:embed="rId7"/>
          <a:srcRect l="15588" t="18294" r="16425" b="9612"/>
          <a:stretch>
            <a:fillRect/>
          </a:stretch>
        </p:blipFill>
        <p:spPr bwMode="auto">
          <a:xfrm>
            <a:off x="5888038" y="2928938"/>
            <a:ext cx="2268537" cy="121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32488" y="4429125"/>
            <a:ext cx="2620962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24"/>
          <p:cNvSpPr txBox="1">
            <a:spLocks noChangeArrowheads="1"/>
          </p:cNvSpPr>
          <p:nvPr/>
        </p:nvSpPr>
        <p:spPr bwMode="auto">
          <a:xfrm>
            <a:off x="1146170" y="3916370"/>
            <a:ext cx="26400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 dirty="0" err="1">
                <a:solidFill>
                  <a:srgbClr val="FF0000"/>
                </a:solidFill>
                <a:latin typeface="Baskerville Old Face" pitchFamily="18" charset="0"/>
              </a:rPr>
              <a:t>Tampil</a:t>
            </a:r>
            <a:r>
              <a:rPr lang="en-US" sz="1600" b="1" dirty="0">
                <a:solidFill>
                  <a:srgbClr val="FF0000"/>
                </a:solidFill>
                <a:latin typeface="Baskerville Old Face" pitchFamily="18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Baskerville Old Face" pitchFamily="18" charset="0"/>
              </a:rPr>
              <a:t>membagikan</a:t>
            </a:r>
            <a:r>
              <a:rPr lang="en-US" sz="1600" b="1" dirty="0">
                <a:solidFill>
                  <a:srgbClr val="FF0000"/>
                </a:solidFill>
                <a:latin typeface="Baskerville Old Face" pitchFamily="18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Baskerville Old Face" pitchFamily="18" charset="0"/>
              </a:rPr>
              <a:t>kesaksian</a:t>
            </a:r>
            <a:r>
              <a:rPr lang="en-US" sz="1600" b="1" dirty="0">
                <a:solidFill>
                  <a:srgbClr val="FF0000"/>
                </a:solidFill>
                <a:latin typeface="Baskerville Old Face" pitchFamily="18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Baskerville Old Face" pitchFamily="18" charset="0"/>
              </a:rPr>
              <a:t>hidup</a:t>
            </a:r>
            <a:r>
              <a:rPr lang="en-US" sz="1600" b="1" dirty="0">
                <a:solidFill>
                  <a:srgbClr val="FF0000"/>
                </a:solidFill>
                <a:latin typeface="Baskerville Old Face" pitchFamily="18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Baskerville Old Face" pitchFamily="18" charset="0"/>
              </a:rPr>
              <a:t>mereka</a:t>
            </a:r>
            <a:endParaRPr lang="en-ID" sz="1600" b="1" dirty="0">
              <a:solidFill>
                <a:srgbClr val="FF0000"/>
              </a:solidFill>
              <a:latin typeface="Baskerville Old Face" pitchFamily="18" charset="0"/>
            </a:endParaRPr>
          </a:p>
        </p:txBody>
      </p:sp>
      <p:sp>
        <p:nvSpPr>
          <p:cNvPr id="15" name="TextBox 22"/>
          <p:cNvSpPr txBox="1">
            <a:spLocks noChangeArrowheads="1"/>
          </p:cNvSpPr>
          <p:nvPr/>
        </p:nvSpPr>
        <p:spPr bwMode="auto">
          <a:xfrm>
            <a:off x="5600729" y="4071942"/>
            <a:ext cx="30432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 dirty="0">
                <a:solidFill>
                  <a:srgbClr val="000099"/>
                </a:solidFill>
                <a:latin typeface="Bahnschrift Condensed"/>
              </a:rPr>
              <a:t>Vocal Group IC3 Surabaya </a:t>
            </a:r>
            <a:endParaRPr lang="en-ID" sz="1400" b="1" dirty="0">
              <a:solidFill>
                <a:srgbClr val="000099"/>
              </a:solidFill>
              <a:latin typeface="Bahnschrift Condensed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1571604" y="5949950"/>
            <a:ext cx="22145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996600"/>
                </a:solidFill>
                <a:latin typeface="Bahnschrift Condensed"/>
              </a:rPr>
              <a:t>Kelas</a:t>
            </a:r>
            <a:r>
              <a:rPr lang="en-US" sz="1600" b="1" dirty="0">
                <a:solidFill>
                  <a:srgbClr val="996600"/>
                </a:solidFill>
                <a:latin typeface="Bahnschrift Condensed"/>
              </a:rPr>
              <a:t> </a:t>
            </a:r>
            <a:r>
              <a:rPr lang="en-US" sz="1600" b="1" dirty="0" err="1">
                <a:solidFill>
                  <a:srgbClr val="996600"/>
                </a:solidFill>
                <a:latin typeface="Bahnschrift Condensed"/>
              </a:rPr>
              <a:t>menulis</a:t>
            </a:r>
            <a:r>
              <a:rPr lang="en-US" sz="1600" b="1" dirty="0">
                <a:solidFill>
                  <a:srgbClr val="996600"/>
                </a:solidFill>
                <a:latin typeface="Bahnschrift Condensed"/>
              </a:rPr>
              <a:t> </a:t>
            </a:r>
            <a:r>
              <a:rPr lang="en-US" sz="1600" b="1" dirty="0" err="1">
                <a:solidFill>
                  <a:srgbClr val="996600"/>
                </a:solidFill>
                <a:latin typeface="Bahnschrift Condensed"/>
              </a:rPr>
              <a:t>buku</a:t>
            </a:r>
            <a:endParaRPr lang="en-ID" sz="1600" b="1" dirty="0">
              <a:solidFill>
                <a:srgbClr val="996600"/>
              </a:solidFill>
              <a:latin typeface="Bahnschrift Condensed"/>
            </a:endParaRPr>
          </a:p>
        </p:txBody>
      </p:sp>
      <p:sp>
        <p:nvSpPr>
          <p:cNvPr id="17" name="TextBox 26"/>
          <p:cNvSpPr txBox="1">
            <a:spLocks noChangeArrowheads="1"/>
          </p:cNvSpPr>
          <p:nvPr/>
        </p:nvSpPr>
        <p:spPr bwMode="auto">
          <a:xfrm>
            <a:off x="3786182" y="4643446"/>
            <a:ext cx="214314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FF0066"/>
                </a:solidFill>
                <a:latin typeface="Bahnschrift Condensed"/>
              </a:rPr>
              <a:t>Sesi</a:t>
            </a:r>
            <a:r>
              <a:rPr lang="en-US" b="1" dirty="0">
                <a:solidFill>
                  <a:srgbClr val="FF0066"/>
                </a:solidFill>
                <a:latin typeface="Bahnschrift Condensed"/>
              </a:rPr>
              <a:t> </a:t>
            </a:r>
            <a:r>
              <a:rPr lang="en-US" b="1" dirty="0" err="1">
                <a:solidFill>
                  <a:srgbClr val="FF0066"/>
                </a:solidFill>
                <a:latin typeface="Bahnschrift Condensed"/>
              </a:rPr>
              <a:t>tanya</a:t>
            </a:r>
            <a:r>
              <a:rPr lang="en-US" b="1" dirty="0">
                <a:solidFill>
                  <a:srgbClr val="FF0066"/>
                </a:solidFill>
                <a:latin typeface="Bahnschrift Condensed"/>
              </a:rPr>
              <a:t> </a:t>
            </a:r>
            <a:r>
              <a:rPr lang="en-US" b="1" dirty="0" err="1">
                <a:solidFill>
                  <a:srgbClr val="FF0066"/>
                </a:solidFill>
                <a:latin typeface="Bahnschrift Condensed"/>
              </a:rPr>
              <a:t>jawab</a:t>
            </a:r>
            <a:endParaRPr lang="en-ID" b="1" dirty="0">
              <a:solidFill>
                <a:srgbClr val="FF0066"/>
              </a:solidFill>
              <a:latin typeface="Bahnschrift Condensed"/>
            </a:endParaRPr>
          </a:p>
        </p:txBody>
      </p:sp>
      <p:sp>
        <p:nvSpPr>
          <p:cNvPr id="18" name="TextBox 11"/>
          <p:cNvSpPr txBox="1">
            <a:spLocks noChangeArrowheads="1"/>
          </p:cNvSpPr>
          <p:nvPr/>
        </p:nvSpPr>
        <p:spPr bwMode="auto">
          <a:xfrm>
            <a:off x="5310188" y="5559425"/>
            <a:ext cx="3429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 dirty="0">
                <a:solidFill>
                  <a:srgbClr val="006600"/>
                </a:solidFill>
                <a:latin typeface="Bahnschrift Condensed"/>
              </a:rPr>
              <a:t>Vocal Group </a:t>
            </a:r>
            <a:r>
              <a:rPr lang="en-US" sz="1400" b="1" dirty="0" smtClean="0">
                <a:solidFill>
                  <a:srgbClr val="006600"/>
                </a:solidFill>
                <a:latin typeface="Bahnschrift Condensed"/>
              </a:rPr>
              <a:t>IC3</a:t>
            </a:r>
            <a:r>
              <a:rPr lang="id-ID" sz="1400" b="1" dirty="0" smtClean="0">
                <a:solidFill>
                  <a:srgbClr val="006600"/>
                </a:solidFill>
                <a:latin typeface="Bahnschrift Condensed"/>
              </a:rPr>
              <a:t> Sby</a:t>
            </a:r>
            <a:r>
              <a:rPr lang="en-US" sz="1400" b="1" dirty="0" smtClean="0">
                <a:solidFill>
                  <a:srgbClr val="006600"/>
                </a:solidFill>
                <a:latin typeface="Bahnschrift Condensed"/>
              </a:rPr>
              <a:t> </a:t>
            </a:r>
            <a:r>
              <a:rPr lang="en-US" sz="1400" b="1" dirty="0" err="1">
                <a:solidFill>
                  <a:srgbClr val="006600"/>
                </a:solidFill>
                <a:latin typeface="Bahnschrift Condensed"/>
              </a:rPr>
              <a:t>tampil</a:t>
            </a:r>
            <a:r>
              <a:rPr lang="en-US" sz="1400" b="1" dirty="0">
                <a:solidFill>
                  <a:srgbClr val="006600"/>
                </a:solidFill>
                <a:latin typeface="Bahnschrift Condensed"/>
              </a:rPr>
              <a:t> </a:t>
            </a:r>
            <a:r>
              <a:rPr lang="en-US" sz="1400" b="1" dirty="0" err="1">
                <a:solidFill>
                  <a:srgbClr val="006600"/>
                </a:solidFill>
                <a:latin typeface="Bahnschrift Condensed"/>
              </a:rPr>
              <a:t>di</a:t>
            </a:r>
            <a:r>
              <a:rPr lang="en-US" sz="1400" b="1" dirty="0">
                <a:solidFill>
                  <a:srgbClr val="006600"/>
                </a:solidFill>
                <a:latin typeface="Bahnschrift Condensed"/>
              </a:rPr>
              <a:t> </a:t>
            </a:r>
            <a:r>
              <a:rPr lang="en-US" sz="1400" b="1" dirty="0" err="1">
                <a:solidFill>
                  <a:srgbClr val="006600"/>
                </a:solidFill>
                <a:latin typeface="Bahnschrift Condensed"/>
              </a:rPr>
              <a:t>hari</a:t>
            </a:r>
            <a:r>
              <a:rPr lang="en-US" sz="1400" b="1" dirty="0">
                <a:solidFill>
                  <a:srgbClr val="006600"/>
                </a:solidFill>
                <a:latin typeface="Bahnschrift Condensed"/>
              </a:rPr>
              <a:t> </a:t>
            </a:r>
            <a:r>
              <a:rPr lang="en-US" sz="1400" b="1" dirty="0" err="1">
                <a:solidFill>
                  <a:srgbClr val="006600"/>
                </a:solidFill>
                <a:latin typeface="Bahnschrift Condensed"/>
              </a:rPr>
              <a:t>kanker</a:t>
            </a:r>
            <a:r>
              <a:rPr lang="en-US" sz="1400" b="1" dirty="0">
                <a:solidFill>
                  <a:srgbClr val="006600"/>
                </a:solidFill>
                <a:latin typeface="Bahnschrift Condensed"/>
              </a:rPr>
              <a:t>  yang </a:t>
            </a:r>
            <a:r>
              <a:rPr lang="en-US" sz="1400" b="1" dirty="0" err="1">
                <a:solidFill>
                  <a:srgbClr val="006600"/>
                </a:solidFill>
                <a:latin typeface="Bahnschrift Condensed"/>
              </a:rPr>
              <a:t>diadakan</a:t>
            </a:r>
            <a:r>
              <a:rPr lang="en-US" sz="1400" b="1" dirty="0">
                <a:solidFill>
                  <a:srgbClr val="006600"/>
                </a:solidFill>
                <a:latin typeface="Bahnschrift Condensed"/>
              </a:rPr>
              <a:t> </a:t>
            </a:r>
            <a:r>
              <a:rPr lang="en-US" sz="1400" b="1" dirty="0" err="1">
                <a:solidFill>
                  <a:srgbClr val="006600"/>
                </a:solidFill>
                <a:latin typeface="Bahnschrift Condensed"/>
              </a:rPr>
              <a:t>di</a:t>
            </a:r>
            <a:r>
              <a:rPr lang="en-US" sz="1400" b="1" dirty="0">
                <a:solidFill>
                  <a:srgbClr val="006600"/>
                </a:solidFill>
                <a:latin typeface="Bahnschrift Condensed"/>
              </a:rPr>
              <a:t> AHCC.  </a:t>
            </a:r>
            <a:endParaRPr lang="en-ID" sz="1400" b="1" dirty="0">
              <a:solidFill>
                <a:srgbClr val="006600"/>
              </a:solidFill>
              <a:latin typeface="Bahnschrift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Picture 4" descr="G:\Foto\IMG_20181030_181239.jpg"/>
          <p:cNvPicPr>
            <a:picLocks noChangeAspect="1" noChangeArrowheads="1"/>
          </p:cNvPicPr>
          <p:nvPr/>
        </p:nvPicPr>
        <p:blipFill>
          <a:blip r:embed="rId4"/>
          <a:srcRect l="4762" t="26720" b="9785"/>
          <a:stretch>
            <a:fillRect/>
          </a:stretch>
        </p:blipFill>
        <p:spPr bwMode="auto">
          <a:xfrm>
            <a:off x="1643042" y="1576388"/>
            <a:ext cx="3722687" cy="186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7" descr="G:\Foto\154727927153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28794" y="3635375"/>
            <a:ext cx="2614612" cy="186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Content Placeholder 19"/>
          <p:cNvPicPr>
            <a:picLocks noGrp="1" noChangeAspect="1"/>
          </p:cNvPicPr>
          <p:nvPr>
            <p:ph idx="1"/>
          </p:nvPr>
        </p:nvPicPr>
        <p:blipFill>
          <a:blip r:embed="rId6"/>
          <a:srcRect r="15361"/>
          <a:stretch>
            <a:fillRect/>
          </a:stretch>
        </p:blipFill>
        <p:spPr>
          <a:xfrm>
            <a:off x="5786446" y="3929066"/>
            <a:ext cx="2703514" cy="1552586"/>
          </a:xfrm>
        </p:spPr>
      </p:pic>
      <p:pic>
        <p:nvPicPr>
          <p:cNvPr id="10" name="Picture 12" descr="C:\Users\Arianto\Downloads\WhatsApp Image 2020-03-08 at 19.20.21.jpeg"/>
          <p:cNvPicPr>
            <a:picLocks noChangeAspect="1" noChangeArrowheads="1"/>
          </p:cNvPicPr>
          <p:nvPr/>
        </p:nvPicPr>
        <p:blipFill>
          <a:blip r:embed="rId7"/>
          <a:srcRect t="25087" r="-14" b="4530"/>
          <a:stretch>
            <a:fillRect/>
          </a:stretch>
        </p:blipFill>
        <p:spPr bwMode="auto">
          <a:xfrm>
            <a:off x="4500562" y="3071810"/>
            <a:ext cx="1927298" cy="1276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/>
            </a:extLst>
          </p:cNvPr>
          <p:cNvSpPr txBox="1"/>
          <p:nvPr/>
        </p:nvSpPr>
        <p:spPr>
          <a:xfrm>
            <a:off x="5429256" y="1714488"/>
            <a:ext cx="3143272" cy="101566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err="1">
                <a:latin typeface="Britannic Bold" panose="020B0903060703020204" pitchFamily="34" charset="0"/>
              </a:rPr>
              <a:t>Karya-karya</a:t>
            </a:r>
            <a:r>
              <a:rPr lang="en-US" sz="2000" dirty="0">
                <a:latin typeface="Britannic Bold" panose="020B0903060703020204" pitchFamily="34" charset="0"/>
              </a:rPr>
              <a:t> </a:t>
            </a:r>
            <a:r>
              <a:rPr lang="en-US" sz="2000" dirty="0" err="1">
                <a:latin typeface="Britannic Bold" panose="020B0903060703020204" pitchFamily="34" charset="0"/>
              </a:rPr>
              <a:t>dari</a:t>
            </a:r>
            <a:r>
              <a:rPr lang="en-US" sz="2000" dirty="0">
                <a:latin typeface="Britannic Bold" panose="020B0903060703020204" pitchFamily="34" charset="0"/>
              </a:rPr>
              <a:t> para </a:t>
            </a:r>
            <a:r>
              <a:rPr lang="en-US" sz="2000" dirty="0" err="1">
                <a:latin typeface="Britannic Bold" panose="020B0903060703020204" pitchFamily="34" charset="0"/>
              </a:rPr>
              <a:t>pejuang</a:t>
            </a:r>
            <a:r>
              <a:rPr lang="en-US" sz="2000" dirty="0">
                <a:latin typeface="Britannic Bold" panose="020B0903060703020204" pitchFamily="34" charset="0"/>
              </a:rPr>
              <a:t> </a:t>
            </a:r>
            <a:r>
              <a:rPr lang="en-US" sz="2000" dirty="0" err="1">
                <a:latin typeface="Britannic Bold" panose="020B0903060703020204" pitchFamily="34" charset="0"/>
              </a:rPr>
              <a:t>Kanker</a:t>
            </a:r>
            <a:r>
              <a:rPr lang="en-US" sz="2000" dirty="0">
                <a:latin typeface="Britannic Bold" panose="020B0903060703020204" pitchFamily="34" charset="0"/>
              </a:rPr>
              <a:t> dan </a:t>
            </a:r>
            <a:r>
              <a:rPr lang="en-US" sz="2000" dirty="0" err="1">
                <a:latin typeface="Britannic Bold" panose="020B0903060703020204" pitchFamily="34" charset="0"/>
              </a:rPr>
              <a:t>Pemdampingnya</a:t>
            </a:r>
            <a:r>
              <a:rPr lang="en-US" sz="2000" dirty="0">
                <a:latin typeface="Britannic Bold" panose="020B0903060703020204" pitchFamily="34" charset="0"/>
              </a:rPr>
              <a:t> </a:t>
            </a:r>
            <a:endParaRPr lang="en-ID" sz="2000" dirty="0">
              <a:latin typeface="Britannic Bold" panose="020B09030607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10" descr="C:\Users\Arianto\Downloads\foto Baru\Foto Misi 2\WhatsApp Image 2018-11-10 at 19.05.14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6050" y="3000372"/>
            <a:ext cx="3143272" cy="216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C:\Users\Arianto\Downloads\cover mendampingimu (2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86446" y="3429000"/>
            <a:ext cx="2751137" cy="201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2" descr="C:\Users\Arianto\Downloads\WhatsApp Image 2019-05-10 at 11.32.31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28728" y="2643182"/>
            <a:ext cx="146902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 descr="C:\Users\Arianto\Downloads\WhatsApp Image 2020-03-08 at 20.28.44.jpeg"/>
          <p:cNvPicPr>
            <a:picLocks noChangeAspect="1" noChangeArrowheads="1"/>
          </p:cNvPicPr>
          <p:nvPr/>
        </p:nvPicPr>
        <p:blipFill>
          <a:blip r:embed="rId7"/>
          <a:srcRect l="17181" r="4184"/>
          <a:stretch>
            <a:fillRect/>
          </a:stretch>
        </p:blipFill>
        <p:spPr bwMode="auto">
          <a:xfrm>
            <a:off x="6572264" y="1500174"/>
            <a:ext cx="1928813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4572000" y="1643051"/>
            <a:ext cx="195738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id-ID" sz="1400" dirty="0">
                <a:solidFill>
                  <a:srgbClr val="003300"/>
                </a:solidFill>
                <a:latin typeface="Adobe Garamond Pro Bold" pitchFamily="18" charset="0"/>
              </a:rPr>
              <a:t>Kesaksian </a:t>
            </a:r>
            <a:r>
              <a:rPr lang="id-ID" sz="1400" dirty="0" smtClean="0">
                <a:solidFill>
                  <a:srgbClr val="003300"/>
                </a:solidFill>
                <a:latin typeface="Adobe Garamond Pro Bold" pitchFamily="18" charset="0"/>
              </a:rPr>
              <a:t>puji-pujian</a:t>
            </a:r>
            <a:endParaRPr lang="id-ID" sz="1400" dirty="0">
              <a:solidFill>
                <a:srgbClr val="003300"/>
              </a:solidFill>
              <a:latin typeface="Adobe Garamond Pro Bold" pitchFamily="18" charset="0"/>
            </a:endParaRPr>
          </a:p>
          <a:p>
            <a:pPr algn="r"/>
            <a:r>
              <a:rPr lang="id-ID" sz="1400" dirty="0">
                <a:solidFill>
                  <a:srgbClr val="003300"/>
                </a:solidFill>
                <a:latin typeface="Adobe Garamond Pro Bold" pitchFamily="18" charset="0"/>
              </a:rPr>
              <a:t>Syair ditulis oleh para Pejuang </a:t>
            </a:r>
            <a:r>
              <a:rPr lang="id-ID" sz="1400" dirty="0" smtClean="0">
                <a:solidFill>
                  <a:srgbClr val="003300"/>
                </a:solidFill>
                <a:latin typeface="Adobe Garamond Pro Bold" pitchFamily="18" charset="0"/>
              </a:rPr>
              <a:t>kanker  </a:t>
            </a:r>
            <a:r>
              <a:rPr lang="en-US" sz="1400" dirty="0" err="1" smtClean="0">
                <a:solidFill>
                  <a:srgbClr val="003300"/>
                </a:solidFill>
                <a:latin typeface="Adobe Garamond Pro Bold" pitchFamily="18" charset="0"/>
              </a:rPr>
              <a:t>dan</a:t>
            </a:r>
            <a:r>
              <a:rPr lang="en-US" sz="1400" dirty="0" smtClean="0">
                <a:solidFill>
                  <a:srgbClr val="003300"/>
                </a:solidFill>
                <a:latin typeface="Adobe Garamond Pro Bold" pitchFamily="18" charset="0"/>
              </a:rPr>
              <a:t> </a:t>
            </a:r>
            <a:r>
              <a:rPr lang="id-ID" sz="1400" dirty="0">
                <a:solidFill>
                  <a:srgbClr val="003300"/>
                </a:solidFill>
                <a:latin typeface="Adobe Garamond Pro Bold" pitchFamily="18" charset="0"/>
              </a:rPr>
              <a:t>dinyanyikan dengan suara yang dari hati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543077" y="1466735"/>
            <a:ext cx="3386113" cy="1105009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>
            <a:noAutofit/>
          </a:bodyPr>
          <a:lstStyle/>
          <a:p>
            <a:pPr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 err="1">
                <a:latin typeface="Bahnschrift SemiBold" panose="020B0502040204020203" pitchFamily="34" charset="0"/>
              </a:rPr>
              <a:t>Buku-buku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berkualitas</a:t>
            </a:r>
            <a:r>
              <a:rPr lang="en-US" sz="1600" dirty="0">
                <a:latin typeface="Bahnschrift SemiBold" panose="020B0502040204020203" pitchFamily="34" charset="0"/>
              </a:rPr>
              <a:t> dan </a:t>
            </a:r>
            <a:r>
              <a:rPr lang="en-US" sz="1600" dirty="0" err="1">
                <a:latin typeface="Bahnschrift SemiBold" panose="020B0502040204020203" pitchFamily="34" charset="0"/>
              </a:rPr>
              <a:t>menjadi</a:t>
            </a:r>
            <a:r>
              <a:rPr lang="en-US" sz="1600" dirty="0">
                <a:latin typeface="Bahnschrift SemiBold" panose="020B0502040204020203" pitchFamily="34" charset="0"/>
              </a:rPr>
              <a:t> legacy </a:t>
            </a:r>
            <a:r>
              <a:rPr lang="en-US" sz="1600" dirty="0" err="1">
                <a:latin typeface="Bahnschrift SemiBold" panose="020B0502040204020203" pitchFamily="34" charset="0"/>
              </a:rPr>
              <a:t>iman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dari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karya</a:t>
            </a:r>
            <a:r>
              <a:rPr lang="en-US" sz="1600" dirty="0">
                <a:latin typeface="Bahnschrift SemiBold" panose="020B0502040204020203" pitchFamily="34" charset="0"/>
              </a:rPr>
              <a:t> Para </a:t>
            </a:r>
            <a:r>
              <a:rPr lang="en-US" sz="1600" dirty="0" err="1">
                <a:latin typeface="Bahnschrift SemiBold" panose="020B0502040204020203" pitchFamily="34" charset="0"/>
              </a:rPr>
              <a:t>Pejuang</a:t>
            </a:r>
            <a:r>
              <a:rPr lang="en-US" sz="1600" dirty="0">
                <a:latin typeface="Bahnschrift SemiBold" panose="020B0502040204020203" pitchFamily="34" charset="0"/>
              </a:rPr>
              <a:t> </a:t>
            </a:r>
            <a:r>
              <a:rPr lang="en-US" sz="1600" dirty="0" err="1">
                <a:latin typeface="Bahnschrift SemiBold" panose="020B0502040204020203" pitchFamily="34" charset="0"/>
              </a:rPr>
              <a:t>kanker</a:t>
            </a:r>
            <a:r>
              <a:rPr lang="en-US" sz="1600" dirty="0">
                <a:latin typeface="Bahnschrift SemiBold" panose="020B0502040204020203" pitchFamily="34" charset="0"/>
              </a:rPr>
              <a:t> dan </a:t>
            </a:r>
            <a:r>
              <a:rPr lang="en-US" sz="1600" dirty="0" err="1">
                <a:latin typeface="Bahnschrift SemiBold" panose="020B0502040204020203" pitchFamily="34" charset="0"/>
              </a:rPr>
              <a:t>Pendampingnya</a:t>
            </a:r>
            <a:endParaRPr lang="id-ID" sz="1600" dirty="0">
              <a:latin typeface="Bahnschrift SemiBold" panose="020B0502040204020203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500166" y="5415993"/>
            <a:ext cx="70009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000099"/>
                </a:solidFill>
                <a:latin typeface="Adobe Garamond Pro Bold" pitchFamily="18" charset="0"/>
              </a:rPr>
              <a:t>Mutiara-Mutiara</a:t>
            </a:r>
            <a:r>
              <a:rPr lang="en-US" sz="1600" dirty="0">
                <a:solidFill>
                  <a:srgbClr val="000099"/>
                </a:solidFill>
                <a:latin typeface="Adobe Garamond Pro Bold" pitchFamily="18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Adobe Garamond Pro Bold" pitchFamily="18" charset="0"/>
              </a:rPr>
              <a:t>iman</a:t>
            </a:r>
            <a:r>
              <a:rPr lang="en-US" sz="1600" dirty="0">
                <a:solidFill>
                  <a:srgbClr val="000099"/>
                </a:solidFill>
                <a:latin typeface="Adobe Garamond Pro Bold" pitchFamily="18" charset="0"/>
              </a:rPr>
              <a:t> yang </a:t>
            </a:r>
            <a:r>
              <a:rPr lang="en-US" sz="1600" dirty="0" err="1">
                <a:solidFill>
                  <a:srgbClr val="000099"/>
                </a:solidFill>
                <a:latin typeface="Adobe Garamond Pro Bold" pitchFamily="18" charset="0"/>
              </a:rPr>
              <a:t>sangat</a:t>
            </a:r>
            <a:r>
              <a:rPr lang="en-US" sz="1600" dirty="0">
                <a:solidFill>
                  <a:srgbClr val="000099"/>
                </a:solidFill>
                <a:latin typeface="Adobe Garamond Pro Bold" pitchFamily="18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Adobe Garamond Pro Bold" pitchFamily="18" charset="0"/>
              </a:rPr>
              <a:t>berharga</a:t>
            </a:r>
            <a:r>
              <a:rPr lang="en-US" sz="1600" dirty="0">
                <a:solidFill>
                  <a:srgbClr val="000099"/>
                </a:solidFill>
                <a:latin typeface="Adobe Garamond Pro Bold" pitchFamily="18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Adobe Garamond Pro Bold" pitchFamily="18" charset="0"/>
              </a:rPr>
              <a:t>bertebaran</a:t>
            </a:r>
            <a:r>
              <a:rPr lang="en-US" sz="1600" dirty="0">
                <a:solidFill>
                  <a:srgbClr val="000099"/>
                </a:solidFill>
                <a:latin typeface="Adobe Garamond Pro Bold" pitchFamily="18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Adobe Garamond Pro Bold" pitchFamily="18" charset="0"/>
              </a:rPr>
              <a:t>di</a:t>
            </a:r>
            <a:r>
              <a:rPr lang="en-US" sz="1600" dirty="0">
                <a:solidFill>
                  <a:srgbClr val="000099"/>
                </a:solidFill>
                <a:latin typeface="Adobe Garamond Pro Bold" pitchFamily="18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Adobe Garamond Pro Bold" pitchFamily="18" charset="0"/>
              </a:rPr>
              <a:t>dalam</a:t>
            </a:r>
            <a:r>
              <a:rPr lang="en-US" sz="1600" dirty="0">
                <a:solidFill>
                  <a:srgbClr val="000099"/>
                </a:solidFill>
                <a:latin typeface="Adobe Garamond Pro Bold" pitchFamily="18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Adobe Garamond Pro Bold" pitchFamily="18" charset="0"/>
              </a:rPr>
              <a:t>tulisan-tulisan</a:t>
            </a:r>
            <a:r>
              <a:rPr lang="en-US" sz="1600" dirty="0">
                <a:solidFill>
                  <a:srgbClr val="000099"/>
                </a:solidFill>
                <a:latin typeface="Adobe Garamond Pro Bold" pitchFamily="18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Adobe Garamond Pro Bold" pitchFamily="18" charset="0"/>
              </a:rPr>
              <a:t>para</a:t>
            </a:r>
            <a:r>
              <a:rPr lang="en-US" sz="1600" dirty="0">
                <a:solidFill>
                  <a:srgbClr val="000099"/>
                </a:solidFill>
                <a:latin typeface="Adobe Garamond Pro Bold" pitchFamily="18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Adobe Garamond Pro Bold" pitchFamily="18" charset="0"/>
              </a:rPr>
              <a:t>pejuang</a:t>
            </a:r>
            <a:r>
              <a:rPr lang="en-US" sz="1600" dirty="0">
                <a:solidFill>
                  <a:srgbClr val="000099"/>
                </a:solidFill>
                <a:latin typeface="Adobe Garamond Pro Bold" pitchFamily="18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Adobe Garamond Pro Bold" pitchFamily="18" charset="0"/>
              </a:rPr>
              <a:t>kanker</a:t>
            </a:r>
            <a:r>
              <a:rPr lang="en-US" sz="1600" dirty="0">
                <a:solidFill>
                  <a:srgbClr val="000099"/>
                </a:solidFill>
                <a:latin typeface="Adobe Garamond Pro Bold" pitchFamily="18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Adobe Garamond Pro Bold" pitchFamily="18" charset="0"/>
              </a:rPr>
              <a:t>dan</a:t>
            </a:r>
            <a:r>
              <a:rPr lang="en-US" sz="1600" dirty="0">
                <a:solidFill>
                  <a:srgbClr val="000099"/>
                </a:solidFill>
                <a:latin typeface="Adobe Garamond Pro Bold" pitchFamily="18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Adobe Garamond Pro Bold" pitchFamily="18" charset="0"/>
              </a:rPr>
              <a:t>pendampingnya</a:t>
            </a:r>
            <a:r>
              <a:rPr lang="en-US" sz="1600" dirty="0">
                <a:solidFill>
                  <a:srgbClr val="000099"/>
                </a:solidFill>
                <a:latin typeface="Adobe Garamond Pro Bold" pitchFamily="18" charset="0"/>
              </a:rPr>
              <a:t> </a:t>
            </a:r>
            <a:endParaRPr lang="id-ID" sz="1600" dirty="0">
              <a:solidFill>
                <a:srgbClr val="000099"/>
              </a:solidFill>
              <a:latin typeface="Adobe Garamond Pro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28662" y="1428736"/>
            <a:ext cx="78581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99"/>
                </a:solidFill>
                <a:latin typeface="Bodoni MT Black" pitchFamily="18" charset="0"/>
              </a:rPr>
              <a:t>Misi</a:t>
            </a:r>
            <a:r>
              <a:rPr lang="en-US" sz="2800" dirty="0" smtClean="0">
                <a:solidFill>
                  <a:srgbClr val="000099"/>
                </a:solidFill>
                <a:latin typeface="Bodoni MT Black" pitchFamily="18" charset="0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Bodoni MT Black" pitchFamily="18" charset="0"/>
              </a:rPr>
              <a:t>IC</a:t>
            </a:r>
            <a:r>
              <a:rPr lang="en-US" sz="2800" b="1" dirty="0" smtClean="0">
                <a:solidFill>
                  <a:srgbClr val="000099"/>
                </a:solidFill>
                <a:latin typeface="Adobe Hebrew" pitchFamily="18" charset="-79"/>
                <a:cs typeface="Adobe Hebrew" pitchFamily="18" charset="-79"/>
              </a:rPr>
              <a:t>3</a:t>
            </a:r>
          </a:p>
          <a:p>
            <a:pPr algn="ctr"/>
            <a:r>
              <a:rPr lang="en-US" sz="2800" dirty="0" smtClean="0">
                <a:latin typeface="Gloucester MT Extra Condensed" pitchFamily="18" charset="0"/>
              </a:rPr>
              <a:t>3. </a:t>
            </a:r>
            <a:r>
              <a:rPr lang="en-US" sz="2800" dirty="0" err="1" smtClean="0">
                <a:latin typeface="Gloucester MT Extra Condensed" pitchFamily="18" charset="0"/>
              </a:rPr>
              <a:t>Sebagai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mitra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gereja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dalam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pelayanan</a:t>
            </a:r>
            <a:r>
              <a:rPr lang="en-US" sz="2800" dirty="0" smtClean="0">
                <a:latin typeface="Gloucester MT Extra Condensed" pitchFamily="18" charset="0"/>
              </a:rPr>
              <a:t> pastoral </a:t>
            </a:r>
            <a:r>
              <a:rPr lang="en-US" sz="2800" dirty="0" err="1" smtClean="0">
                <a:latin typeface="Gloucester MT Extra Condensed" pitchFamily="18" charset="0"/>
              </a:rPr>
              <a:t>khusus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ini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endParaRPr lang="id-ID" sz="2800" dirty="0" smtClean="0">
              <a:latin typeface="Gloucester MT Extra Condensed" pitchFamily="18" charset="0"/>
            </a:endParaRPr>
          </a:p>
          <a:p>
            <a:pPr algn="ctr"/>
            <a:r>
              <a:rPr lang="en-US" sz="2800" dirty="0" err="1" smtClean="0">
                <a:latin typeface="Gloucester MT Extra Condensed" pitchFamily="18" charset="0"/>
              </a:rPr>
              <a:t>serta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mengembalikan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mereka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kembali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ke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gerejanya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untuk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dapat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menjadi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berkat</a:t>
            </a:r>
            <a:r>
              <a:rPr lang="en-US" sz="2800" dirty="0" smtClean="0">
                <a:latin typeface="Gloucester MT Extra Condensed" pitchFamily="18" charset="0"/>
              </a:rPr>
              <a:t> </a:t>
            </a:r>
            <a:r>
              <a:rPr lang="en-US" sz="2800" dirty="0" err="1" smtClean="0">
                <a:latin typeface="Gloucester MT Extra Condensed" pitchFamily="18" charset="0"/>
              </a:rPr>
              <a:t>didalamnya</a:t>
            </a:r>
            <a:endParaRPr lang="id-ID" sz="2800" dirty="0" smtClean="0">
              <a:latin typeface="Gloucester MT Extra Condensed" pitchFamily="18" charset="0"/>
            </a:endParaRPr>
          </a:p>
        </p:txBody>
      </p:sp>
      <p:pic>
        <p:nvPicPr>
          <p:cNvPr id="10" name="Picture 15"/>
          <p:cNvPicPr>
            <a:picLocks noChangeAspect="1" noChangeArrowheads="1"/>
          </p:cNvPicPr>
          <p:nvPr/>
        </p:nvPicPr>
        <p:blipFill>
          <a:blip r:embed="rId4"/>
          <a:srcRect l="27171" t="25912" r="14667" b="19797"/>
          <a:stretch>
            <a:fillRect/>
          </a:stretch>
        </p:blipFill>
        <p:spPr bwMode="auto">
          <a:xfrm>
            <a:off x="1643042" y="3000375"/>
            <a:ext cx="1811358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5"/>
          <a:srcRect l="3865" t="21465" r="5968" b="11559"/>
          <a:stretch>
            <a:fillRect/>
          </a:stretch>
        </p:blipFill>
        <p:spPr bwMode="auto">
          <a:xfrm>
            <a:off x="1687513" y="4189413"/>
            <a:ext cx="154463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25828" y="3376613"/>
            <a:ext cx="1407001" cy="695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43372" y="4500570"/>
            <a:ext cx="2057649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3" descr="C:\Users\Arianto\Downloads\WhatsApp Image 2020-02-11 at 16.53.38.jpeg"/>
          <p:cNvPicPr>
            <a:picLocks noChangeAspect="1" noChangeArrowheads="1"/>
          </p:cNvPicPr>
          <p:nvPr/>
        </p:nvPicPr>
        <p:blipFill>
          <a:blip r:embed="rId8" cstate="print"/>
          <a:srcRect l="14120" r="14188" b="10255"/>
          <a:stretch>
            <a:fillRect/>
          </a:stretch>
        </p:blipFill>
        <p:spPr bwMode="auto">
          <a:xfrm>
            <a:off x="4786314" y="3406776"/>
            <a:ext cx="1571636" cy="91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44855" y="2998788"/>
            <a:ext cx="2156632" cy="214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10"/>
          <a:srcRect l="7594" t="26257" r="4829" b="13145"/>
          <a:stretch>
            <a:fillRect/>
          </a:stretch>
        </p:blipFill>
        <p:spPr bwMode="auto">
          <a:xfrm>
            <a:off x="3214678" y="4292600"/>
            <a:ext cx="1119188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2"/>
          <p:cNvSpPr txBox="1">
            <a:spLocks noChangeArrowheads="1"/>
          </p:cNvSpPr>
          <p:nvPr/>
        </p:nvSpPr>
        <p:spPr bwMode="auto">
          <a:xfrm flipH="1">
            <a:off x="1285852" y="5702320"/>
            <a:ext cx="75009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 dirty="0" err="1">
                <a:latin typeface="Adobe Garamond Pro" pitchFamily="18" charset="0"/>
              </a:rPr>
              <a:t>Mereka</a:t>
            </a:r>
            <a:r>
              <a:rPr lang="en-US" sz="1600" b="1" dirty="0">
                <a:latin typeface="Adobe Garamond Pro" pitchFamily="18" charset="0"/>
              </a:rPr>
              <a:t> yang </a:t>
            </a:r>
            <a:r>
              <a:rPr lang="en-US" sz="1600" b="1" dirty="0" err="1">
                <a:latin typeface="Adobe Garamond Pro" pitchFamily="18" charset="0"/>
              </a:rPr>
              <a:t>mengalami</a:t>
            </a:r>
            <a:r>
              <a:rPr lang="en-US" sz="1600" b="1" dirty="0">
                <a:latin typeface="Adobe Garamond Pro" pitchFamily="18" charset="0"/>
              </a:rPr>
              <a:t> </a:t>
            </a:r>
            <a:r>
              <a:rPr lang="en-US" sz="1600" b="1" dirty="0" err="1">
                <a:latin typeface="Adobe Garamond Pro" pitchFamily="18" charset="0"/>
              </a:rPr>
              <a:t>kasih</a:t>
            </a:r>
            <a:r>
              <a:rPr lang="en-US" sz="1600" b="1" dirty="0">
                <a:latin typeface="Adobe Garamond Pro" pitchFamily="18" charset="0"/>
              </a:rPr>
              <a:t> </a:t>
            </a:r>
            <a:r>
              <a:rPr lang="en-US" sz="1600" b="1" dirty="0" err="1">
                <a:latin typeface="Adobe Garamond Pro" pitchFamily="18" charset="0"/>
              </a:rPr>
              <a:t>dan</a:t>
            </a:r>
            <a:r>
              <a:rPr lang="en-US" sz="1600" b="1" dirty="0">
                <a:latin typeface="Adobe Garamond Pro" pitchFamily="18" charset="0"/>
              </a:rPr>
              <a:t> </a:t>
            </a:r>
            <a:r>
              <a:rPr lang="en-US" sz="1600" b="1" dirty="0" err="1">
                <a:latin typeface="Adobe Garamond Pro" pitchFamily="18" charset="0"/>
              </a:rPr>
              <a:t>anugerah</a:t>
            </a:r>
            <a:r>
              <a:rPr lang="en-US" sz="1600" b="1" dirty="0">
                <a:latin typeface="Adobe Garamond Pro" pitchFamily="18" charset="0"/>
              </a:rPr>
              <a:t> </a:t>
            </a:r>
            <a:r>
              <a:rPr lang="en-US" sz="1600" b="1" dirty="0" err="1">
                <a:latin typeface="Adobe Garamond Pro" pitchFamily="18" charset="0"/>
              </a:rPr>
              <a:t>Tuhan</a:t>
            </a:r>
            <a:r>
              <a:rPr lang="en-US" sz="1600" b="1" dirty="0">
                <a:latin typeface="Adobe Garamond Pro" pitchFamily="18" charset="0"/>
              </a:rPr>
              <a:t> </a:t>
            </a:r>
            <a:r>
              <a:rPr lang="en-US" sz="1600" b="1" dirty="0" err="1">
                <a:latin typeface="Adobe Garamond Pro" pitchFamily="18" charset="0"/>
              </a:rPr>
              <a:t>Yesus</a:t>
            </a:r>
            <a:r>
              <a:rPr lang="en-US" sz="1600" b="1" dirty="0">
                <a:latin typeface="Adobe Garamond Pro" pitchFamily="18" charset="0"/>
              </a:rPr>
              <a:t>, </a:t>
            </a:r>
            <a:r>
              <a:rPr lang="en-US" sz="1600" b="1" dirty="0" err="1">
                <a:latin typeface="Adobe Garamond Pro" pitchFamily="18" charset="0"/>
              </a:rPr>
              <a:t>mereka</a:t>
            </a:r>
            <a:r>
              <a:rPr lang="en-US" sz="1600" b="1" dirty="0">
                <a:latin typeface="Adobe Garamond Pro" pitchFamily="18" charset="0"/>
              </a:rPr>
              <a:t> </a:t>
            </a:r>
            <a:r>
              <a:rPr lang="en-US" sz="1600" b="1" dirty="0" err="1">
                <a:latin typeface="Adobe Garamond Pro" pitchFamily="18" charset="0"/>
              </a:rPr>
              <a:t>pergi</a:t>
            </a:r>
            <a:r>
              <a:rPr lang="en-US" sz="1600" b="1" dirty="0">
                <a:latin typeface="Adobe Garamond Pro" pitchFamily="18" charset="0"/>
              </a:rPr>
              <a:t> </a:t>
            </a:r>
            <a:r>
              <a:rPr lang="en-US" sz="1600" b="1" dirty="0" err="1">
                <a:latin typeface="Adobe Garamond Pro" pitchFamily="18" charset="0"/>
              </a:rPr>
              <a:t>untuk</a:t>
            </a:r>
            <a:r>
              <a:rPr lang="en-US" sz="1600" b="1" dirty="0">
                <a:latin typeface="Adobe Garamond Pro" pitchFamily="18" charset="0"/>
              </a:rPr>
              <a:t> </a:t>
            </a:r>
            <a:r>
              <a:rPr lang="en-US" sz="1600" b="1" dirty="0" err="1">
                <a:latin typeface="Adobe Garamond Pro" pitchFamily="18" charset="0"/>
              </a:rPr>
              <a:t>menghibur</a:t>
            </a:r>
            <a:r>
              <a:rPr lang="en-US" sz="1600" b="1" dirty="0">
                <a:latin typeface="Adobe Garamond Pro" pitchFamily="18" charset="0"/>
              </a:rPr>
              <a:t>, </a:t>
            </a:r>
            <a:r>
              <a:rPr lang="en-US" sz="1600" b="1" dirty="0" err="1">
                <a:latin typeface="Adobe Garamond Pro" pitchFamily="18" charset="0"/>
              </a:rPr>
              <a:t>menguatkan</a:t>
            </a:r>
            <a:r>
              <a:rPr lang="en-US" sz="1600" b="1" dirty="0">
                <a:latin typeface="Adobe Garamond Pro" pitchFamily="18" charset="0"/>
              </a:rPr>
              <a:t>, … </a:t>
            </a:r>
            <a:r>
              <a:rPr lang="en-US" sz="1600" b="1" dirty="0" err="1">
                <a:latin typeface="Adobe Garamond Pro" pitchFamily="18" charset="0"/>
              </a:rPr>
              <a:t>dan</a:t>
            </a:r>
            <a:r>
              <a:rPr lang="en-US" sz="1600" b="1" dirty="0">
                <a:latin typeface="Adobe Garamond Pro" pitchFamily="18" charset="0"/>
              </a:rPr>
              <a:t> </a:t>
            </a:r>
            <a:r>
              <a:rPr lang="en-US" sz="1600" b="1" dirty="0" err="1">
                <a:latin typeface="Adobe Garamond Pro" pitchFamily="18" charset="0"/>
              </a:rPr>
              <a:t>membawa</a:t>
            </a:r>
            <a:r>
              <a:rPr lang="en-US" sz="1600" b="1" dirty="0">
                <a:latin typeface="Adobe Garamond Pro" pitchFamily="18" charset="0"/>
              </a:rPr>
              <a:t> </a:t>
            </a:r>
            <a:r>
              <a:rPr lang="en-US" sz="1600" b="1" dirty="0" err="1">
                <a:latin typeface="Adobe Garamond Pro" pitchFamily="18" charset="0"/>
              </a:rPr>
              <a:t>pengharapan</a:t>
            </a:r>
            <a:r>
              <a:rPr lang="en-US" sz="1600" b="1" dirty="0">
                <a:latin typeface="Adobe Garamond Pro" pitchFamily="18" charset="0"/>
              </a:rPr>
              <a:t> </a:t>
            </a:r>
            <a:r>
              <a:rPr lang="en-US" sz="1600" b="1" dirty="0" err="1">
                <a:latin typeface="Adobe Garamond Pro" pitchFamily="18" charset="0"/>
              </a:rPr>
              <a:t>kekal</a:t>
            </a:r>
            <a:r>
              <a:rPr lang="en-US" sz="1600" b="1" dirty="0">
                <a:latin typeface="Adobe Garamond Pro" pitchFamily="18" charset="0"/>
              </a:rPr>
              <a:t> </a:t>
            </a:r>
            <a:r>
              <a:rPr lang="en-US" sz="1600" b="1" dirty="0" err="1">
                <a:latin typeface="Adobe Garamond Pro" pitchFamily="18" charset="0"/>
              </a:rPr>
              <a:t>di</a:t>
            </a:r>
            <a:r>
              <a:rPr lang="en-US" sz="1600" b="1" dirty="0">
                <a:latin typeface="Adobe Garamond Pro" pitchFamily="18" charset="0"/>
              </a:rPr>
              <a:t> </a:t>
            </a:r>
            <a:r>
              <a:rPr lang="en-US" sz="1600" b="1" dirty="0" err="1">
                <a:latin typeface="Adobe Garamond Pro" pitchFamily="18" charset="0"/>
              </a:rPr>
              <a:t>dalam</a:t>
            </a:r>
            <a:r>
              <a:rPr lang="en-US" sz="1600" b="1" dirty="0">
                <a:latin typeface="Adobe Garamond Pro" pitchFamily="18" charset="0"/>
              </a:rPr>
              <a:t> </a:t>
            </a:r>
            <a:r>
              <a:rPr lang="en-US" sz="1600" b="1" dirty="0" err="1">
                <a:latin typeface="Adobe Garamond Pro" pitchFamily="18" charset="0"/>
              </a:rPr>
              <a:t>Yesus</a:t>
            </a:r>
            <a:r>
              <a:rPr lang="en-US" sz="1600" b="1" dirty="0">
                <a:latin typeface="Adobe Garamond Pro" pitchFamily="18" charset="0"/>
              </a:rPr>
              <a:t> </a:t>
            </a:r>
            <a:r>
              <a:rPr lang="en-US" sz="1600" b="1" dirty="0" err="1">
                <a:latin typeface="Adobe Garamond Pro" pitchFamily="18" charset="0"/>
              </a:rPr>
              <a:t>Kristus</a:t>
            </a:r>
            <a:endParaRPr lang="en-ID" sz="1600" b="1" dirty="0">
              <a:latin typeface="Adobe Garamond Pro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-21979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879233" y="1600205"/>
            <a:ext cx="7451481" cy="4525963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id-ID" sz="4000" b="1" dirty="0" smtClean="0">
              <a:solidFill>
                <a:srgbClr val="000099"/>
              </a:solidFill>
              <a:latin typeface="Edwardian Script ITC" pitchFamily="66" charset="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4000" b="1" dirty="0" err="1" smtClean="0">
                <a:solidFill>
                  <a:srgbClr val="000099"/>
                </a:solidFill>
                <a:latin typeface="Edwardian Script ITC" pitchFamily="66" charset="0"/>
              </a:rPr>
              <a:t>Kanker</a:t>
            </a:r>
            <a:r>
              <a:rPr lang="en-US" sz="4000" b="1" dirty="0" smtClean="0">
                <a:solidFill>
                  <a:srgbClr val="000099"/>
                </a:solidFill>
                <a:latin typeface="Edwardian Script ITC" pitchFamily="66" charset="0"/>
              </a:rPr>
              <a:t> </a:t>
            </a:r>
            <a:r>
              <a:rPr lang="en-US" sz="4000" b="1" dirty="0" err="1" smtClean="0">
                <a:solidFill>
                  <a:srgbClr val="000099"/>
                </a:solidFill>
                <a:latin typeface="Edwardian Script ITC" pitchFamily="66" charset="0"/>
              </a:rPr>
              <a:t>bukan</a:t>
            </a:r>
            <a:r>
              <a:rPr lang="en-US" sz="4000" b="1" dirty="0" smtClean="0">
                <a:solidFill>
                  <a:srgbClr val="000099"/>
                </a:solidFill>
                <a:latin typeface="Edwardian Script ITC" pitchFamily="66" charset="0"/>
              </a:rPr>
              <a:t> </a:t>
            </a:r>
            <a:r>
              <a:rPr lang="en-US" sz="4000" b="1" dirty="0" err="1" smtClean="0">
                <a:solidFill>
                  <a:srgbClr val="000099"/>
                </a:solidFill>
                <a:latin typeface="Edwardian Script ITC" pitchFamily="66" charset="0"/>
              </a:rPr>
              <a:t>akhir</a:t>
            </a:r>
            <a:r>
              <a:rPr lang="en-US" sz="4000" b="1" dirty="0" smtClean="0">
                <a:solidFill>
                  <a:srgbClr val="000099"/>
                </a:solidFill>
                <a:latin typeface="Edwardian Script ITC" pitchFamily="66" charset="0"/>
              </a:rPr>
              <a:t> </a:t>
            </a:r>
            <a:r>
              <a:rPr lang="id-ID" sz="4400" b="1" dirty="0" smtClean="0">
                <a:solidFill>
                  <a:srgbClr val="000099"/>
                </a:solidFill>
                <a:latin typeface="Edwardian Script ITC" pitchFamily="66" charset="0"/>
              </a:rPr>
              <a:t>Se</a:t>
            </a:r>
            <a:r>
              <a:rPr lang="en-US" sz="4400" b="1" dirty="0" err="1" smtClean="0">
                <a:solidFill>
                  <a:srgbClr val="000099"/>
                </a:solidFill>
                <a:latin typeface="Edwardian Script ITC" pitchFamily="66" charset="0"/>
              </a:rPr>
              <a:t>galanya</a:t>
            </a:r>
            <a:endParaRPr lang="en-US" sz="4000" b="1" dirty="0" smtClean="0">
              <a:solidFill>
                <a:srgbClr val="000099"/>
              </a:solidFill>
              <a:latin typeface="Edwardian Script ITC" pitchFamily="66" charset="0"/>
            </a:endParaRPr>
          </a:p>
          <a:p>
            <a:pPr marL="0" indent="0">
              <a:buFont typeface="Arial" pitchFamily="34" charset="0"/>
              <a:buNone/>
            </a:pPr>
            <a:endParaRPr lang="id-ID" sz="2400" b="1" dirty="0" smtClean="0">
              <a:latin typeface="Edwardian Script ITC" pitchFamily="66" charset="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b="1" dirty="0" err="1" smtClean="0">
                <a:solidFill>
                  <a:srgbClr val="FF0000"/>
                </a:solidFill>
                <a:latin typeface="Monotype Corsiva" pitchFamily="66" charset="0"/>
              </a:rPr>
              <a:t>Hidup</a:t>
            </a:r>
            <a:r>
              <a:rPr lang="en-US" b="1" dirty="0" smtClean="0">
                <a:solidFill>
                  <a:srgbClr val="FF0000"/>
                </a:solidFill>
                <a:latin typeface="Monotype Corsiva" pitchFamily="66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Monotype Corsiva" pitchFamily="66" charset="0"/>
                <a:ea typeface="Mongolian Baiti" pitchFamily="66" charset="0"/>
                <a:cs typeface="Mongolian Baiti" pitchFamily="66" charset="0"/>
              </a:rPr>
              <a:t>yang</a:t>
            </a:r>
            <a:r>
              <a:rPr lang="en-US" b="1" dirty="0" smtClean="0">
                <a:solidFill>
                  <a:srgbClr val="FF0000"/>
                </a:solidFill>
                <a:latin typeface="Monotype Corsiva" pitchFamily="66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Monotype Corsiva" pitchFamily="66" charset="0"/>
              </a:rPr>
              <a:t>layak</a:t>
            </a:r>
            <a:r>
              <a:rPr lang="en-US" b="1" dirty="0" smtClean="0">
                <a:solidFill>
                  <a:srgbClr val="FF0000"/>
                </a:solidFill>
                <a:latin typeface="Monotype Corsiva" pitchFamily="66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Monotype Corsiva" pitchFamily="66" charset="0"/>
              </a:rPr>
              <a:t>dihidupi</a:t>
            </a:r>
            <a:r>
              <a:rPr lang="en-US" b="1" dirty="0" smtClean="0">
                <a:solidFill>
                  <a:srgbClr val="FF0000"/>
                </a:solidFill>
                <a:latin typeface="Monotype Corsiva" pitchFamily="66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Monotype Corsiva" pitchFamily="66" charset="0"/>
              </a:rPr>
              <a:t>adalah</a:t>
            </a:r>
            <a:r>
              <a:rPr lang="en-US" b="1" dirty="0" smtClean="0">
                <a:solidFill>
                  <a:srgbClr val="FF0000"/>
                </a:solidFill>
                <a:latin typeface="Monotype Corsiva" pitchFamily="66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Monotype Corsiva" pitchFamily="66" charset="0"/>
              </a:rPr>
              <a:t>hidup</a:t>
            </a:r>
            <a:r>
              <a:rPr lang="en-US" b="1" dirty="0" smtClean="0">
                <a:solidFill>
                  <a:srgbClr val="FF0000"/>
                </a:solidFill>
                <a:latin typeface="Monotype Corsiva" pitchFamily="66" charset="0"/>
              </a:rPr>
              <a:t> </a:t>
            </a:r>
            <a:r>
              <a:rPr lang="id-ID" b="1" dirty="0" smtClean="0">
                <a:solidFill>
                  <a:srgbClr val="FF0000"/>
                </a:solidFill>
                <a:latin typeface="Monotype Corsiva" pitchFamily="66" charset="0"/>
              </a:rPr>
              <a:t>              </a:t>
            </a:r>
            <a:r>
              <a:rPr lang="en-US" b="1" dirty="0" smtClean="0">
                <a:solidFill>
                  <a:srgbClr val="FF0000"/>
                </a:solidFill>
                <a:latin typeface="Monotype Corsiva" pitchFamily="66" charset="0"/>
              </a:rPr>
              <a:t>yang </a:t>
            </a:r>
            <a:r>
              <a:rPr lang="en-US" b="1" dirty="0" err="1" smtClean="0">
                <a:solidFill>
                  <a:srgbClr val="FF0000"/>
                </a:solidFill>
                <a:latin typeface="Monotype Corsiva" pitchFamily="66" charset="0"/>
              </a:rPr>
              <a:t>sudah</a:t>
            </a:r>
            <a:r>
              <a:rPr lang="en-US" b="1" dirty="0" smtClean="0">
                <a:solidFill>
                  <a:srgbClr val="FF0000"/>
                </a:solidFill>
                <a:latin typeface="Monotype Corsiva" pitchFamily="66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Monotype Corsiva" pitchFamily="66" charset="0"/>
              </a:rPr>
              <a:t>teruji</a:t>
            </a:r>
            <a:endParaRPr lang="en-US" b="1" dirty="0" smtClean="0">
              <a:solidFill>
                <a:srgbClr val="FF0000"/>
              </a:solidFill>
              <a:latin typeface="Monotype Corsiva" pitchFamily="66" charset="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1800" dirty="0" smtClean="0">
                <a:latin typeface="Gloucester MT Extra Condensed" pitchFamily="18" charset="0"/>
              </a:rPr>
              <a:t>By Erika fanny</a:t>
            </a:r>
            <a:endParaRPr lang="id-ID" sz="1800" dirty="0" smtClean="0">
              <a:latin typeface="Gloucester MT Extra Condensed" pitchFamily="18" charset="0"/>
            </a:endParaRPr>
          </a:p>
        </p:txBody>
      </p:sp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-21979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428728" y="1600200"/>
            <a:ext cx="6977092" cy="4686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dirty="0" err="1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Daftar</a:t>
            </a:r>
            <a:r>
              <a:rPr lang="en-US" sz="2400" b="1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isi</a:t>
            </a:r>
            <a:r>
              <a:rPr lang="en-US" sz="2400" b="1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: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1000" dirty="0">
              <a:latin typeface="Times New Roman" panose="02020603050405020304" pitchFamily="18" charset="0"/>
              <a:ea typeface="Microsoft Himalaya" panose="01010100010101010101" pitchFamily="2" charset="0"/>
              <a:cs typeface="Times New Roman" panose="02020603050405020304" pitchFamily="18" charset="0"/>
            </a:endParaRPr>
          </a:p>
          <a:p>
            <a:pPr marL="742950" indent="-74295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err="1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Mengenal</a:t>
            </a: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 IC3	……………</a:t>
            </a:r>
            <a:r>
              <a:rPr lang="id-ID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...</a:t>
            </a: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..……..</a:t>
            </a:r>
          </a:p>
          <a:p>
            <a:pPr marL="742950" indent="-74295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IC3 </a:t>
            </a:r>
            <a:r>
              <a:rPr lang="en-US" sz="2000" dirty="0" err="1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adalah</a:t>
            </a: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sebuah</a:t>
            </a: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Visi</a:t>
            </a: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	     …………..</a:t>
            </a:r>
          </a:p>
          <a:p>
            <a:pPr marL="742950" indent="-74295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Founder IC3    ……………………….</a:t>
            </a:r>
          </a:p>
          <a:p>
            <a:pPr marL="742950" indent="-74295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IC3 </a:t>
            </a:r>
            <a:r>
              <a:rPr lang="en-US" sz="2000" dirty="0" err="1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berdiri</a:t>
            </a: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    …………………………</a:t>
            </a:r>
          </a:p>
          <a:p>
            <a:pPr marL="742950" indent="-74295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err="1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Visi</a:t>
            </a: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 IC3   ……………………</a:t>
            </a:r>
            <a:r>
              <a:rPr lang="id-ID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……....</a:t>
            </a:r>
          </a:p>
          <a:p>
            <a:pPr marL="742950" indent="-74295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err="1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Misi</a:t>
            </a: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 IC3  ……………………</a:t>
            </a:r>
            <a:r>
              <a:rPr lang="id-ID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..</a:t>
            </a: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………</a:t>
            </a:r>
          </a:p>
          <a:p>
            <a:pPr marL="742950" indent="-74295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err="1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Doakan</a:t>
            </a: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   ………………………</a:t>
            </a:r>
            <a:r>
              <a:rPr lang="id-ID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…….</a:t>
            </a:r>
          </a:p>
          <a:p>
            <a:pPr marL="742950" indent="-74295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AutoNum type="arabicPeriod"/>
              <a:defRPr/>
            </a:pPr>
            <a:r>
              <a:rPr lang="en-US" sz="2000" dirty="0" err="1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Dukungan</a:t>
            </a: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anda</a:t>
            </a: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    ……………</a:t>
            </a:r>
            <a:r>
              <a:rPr lang="id-ID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ea typeface="Microsoft Himalaya" panose="01010100010101010101" pitchFamily="2" charset="0"/>
                <a:cs typeface="Times New Roman" panose="02020603050405020304" pitchFamily="18" charset="0"/>
              </a:rPr>
              <a:t>……...</a:t>
            </a:r>
            <a:endParaRPr lang="id-ID" sz="2000" dirty="0">
              <a:latin typeface="Times New Roman" panose="02020603050405020304" pitchFamily="18" charset="0"/>
              <a:ea typeface="Microsoft Himalaya" panose="01010100010101010101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Content Placeholder 19"/>
          <p:cNvSpPr txBox="1">
            <a:spLocks/>
          </p:cNvSpPr>
          <p:nvPr/>
        </p:nvSpPr>
        <p:spPr bwMode="auto">
          <a:xfrm>
            <a:off x="1023939" y="1714500"/>
            <a:ext cx="783434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r>
              <a:rPr lang="id-ID" sz="3600" dirty="0">
                <a:solidFill>
                  <a:srgbClr val="006600"/>
                </a:solidFill>
                <a:latin typeface="Adobe Caslon Pro Bold" pitchFamily="18" charset="0"/>
              </a:rPr>
              <a:t>Mengenal</a:t>
            </a:r>
            <a:r>
              <a:rPr lang="id-ID" sz="3600" dirty="0">
                <a:latin typeface="Calibri" pitchFamily="34" charset="0"/>
              </a:rPr>
              <a:t> </a:t>
            </a:r>
          </a:p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r>
              <a:rPr lang="id-ID" sz="3200" b="1" dirty="0">
                <a:solidFill>
                  <a:srgbClr val="FF0000"/>
                </a:solidFill>
                <a:latin typeface="Elephant" pitchFamily="18" charset="0"/>
                <a:ea typeface="Adobe Fan Heiti Std B" pitchFamily="34" charset="-128"/>
                <a:cs typeface="Adobe Hebrew" pitchFamily="18" charset="-79"/>
              </a:rPr>
              <a:t>IC</a:t>
            </a:r>
            <a:r>
              <a:rPr lang="id-ID" sz="3200" b="1" dirty="0">
                <a:solidFill>
                  <a:srgbClr val="000099"/>
                </a:solidFill>
                <a:latin typeface="Adobe Hebrew" pitchFamily="18" charset="-79"/>
                <a:ea typeface="Adobe Fan Heiti Std B" pitchFamily="34" charset="-128"/>
                <a:cs typeface="Adobe Hebrew" pitchFamily="18" charset="-79"/>
              </a:rPr>
              <a:t>3</a:t>
            </a:r>
          </a:p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r>
              <a:rPr lang="id-ID" sz="2800" dirty="0">
                <a:solidFill>
                  <a:srgbClr val="FF0000"/>
                </a:solidFill>
                <a:latin typeface="Britannic Bold" pitchFamily="34" charset="0"/>
              </a:rPr>
              <a:t>I</a:t>
            </a:r>
            <a:r>
              <a:rPr lang="id-ID" sz="2800" dirty="0">
                <a:latin typeface="Britannic Bold" pitchFamily="34" charset="0"/>
              </a:rPr>
              <a:t>ndonesia </a:t>
            </a:r>
            <a:r>
              <a:rPr lang="id-ID" sz="2800" dirty="0">
                <a:solidFill>
                  <a:srgbClr val="FF0000"/>
                </a:solidFill>
                <a:latin typeface="Britannic Bold" pitchFamily="34" charset="0"/>
              </a:rPr>
              <a:t>C</a:t>
            </a:r>
            <a:r>
              <a:rPr lang="id-ID" sz="2800" dirty="0">
                <a:latin typeface="Britannic Bold" pitchFamily="34" charset="0"/>
              </a:rPr>
              <a:t>hristian </a:t>
            </a:r>
            <a:r>
              <a:rPr lang="id-ID" sz="2800" dirty="0">
                <a:solidFill>
                  <a:srgbClr val="FF0000"/>
                </a:solidFill>
                <a:latin typeface="Britannic Bold" pitchFamily="34" charset="0"/>
              </a:rPr>
              <a:t>C</a:t>
            </a:r>
            <a:r>
              <a:rPr lang="id-ID" sz="2800" dirty="0">
                <a:latin typeface="Britannic Bold" pitchFamily="34" charset="0"/>
              </a:rPr>
              <a:t>ancer </a:t>
            </a:r>
            <a:r>
              <a:rPr lang="id-ID" sz="2800" dirty="0">
                <a:solidFill>
                  <a:srgbClr val="FF0000"/>
                </a:solidFill>
                <a:latin typeface="Britannic Bold" pitchFamily="34" charset="0"/>
              </a:rPr>
              <a:t>C</a:t>
            </a:r>
            <a:r>
              <a:rPr lang="id-ID" sz="2800" dirty="0">
                <a:latin typeface="Britannic Bold" pitchFamily="34" charset="0"/>
              </a:rPr>
              <a:t>ommunity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id-ID" sz="2800" dirty="0">
              <a:latin typeface="Calibri" pitchFamily="34" charset="0"/>
            </a:endParaRPr>
          </a:p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r>
              <a:rPr lang="id-ID" sz="2000" dirty="0">
                <a:latin typeface="Britannic Bold" pitchFamily="34" charset="0"/>
              </a:rPr>
              <a:t>Berada dibawah Yayasan Satu Visi Bagi </a:t>
            </a:r>
            <a:r>
              <a:rPr lang="id-ID" sz="2000" dirty="0" smtClean="0">
                <a:latin typeface="Britannic Bold" pitchFamily="34" charset="0"/>
              </a:rPr>
              <a:t>Indonesia</a:t>
            </a:r>
          </a:p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endParaRPr lang="id-ID" sz="2000" dirty="0">
              <a:latin typeface="Britannic Bold" pitchFamily="34" charset="0"/>
            </a:endParaRPr>
          </a:p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r>
              <a:rPr lang="id-ID" dirty="0">
                <a:latin typeface="Britannic Bold" pitchFamily="34" charset="0"/>
              </a:rPr>
              <a:t>Terdaftar secara hukum di </a:t>
            </a:r>
            <a:endParaRPr lang="id-ID" dirty="0" smtClean="0">
              <a:latin typeface="Britannic Bold" pitchFamily="34" charset="0"/>
            </a:endParaRPr>
          </a:p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r>
              <a:rPr lang="id-ID" dirty="0" smtClean="0">
                <a:latin typeface="Britannic Bold" pitchFamily="34" charset="0"/>
              </a:rPr>
              <a:t>Departemen </a:t>
            </a:r>
            <a:r>
              <a:rPr lang="id-ID" dirty="0">
                <a:latin typeface="Britannic Bold" pitchFamily="34" charset="0"/>
              </a:rPr>
              <a:t>Hukum dan Hak Asasi Manusia Republik Indonesia.</a:t>
            </a:r>
          </a:p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r>
              <a:rPr lang="id-ID" sz="2000" b="1" dirty="0" smtClean="0">
                <a:latin typeface="Times New Roman" pitchFamily="18" charset="0"/>
                <a:cs typeface="Times New Roman" pitchFamily="18" charset="0"/>
              </a:rPr>
              <a:t>Akte </a:t>
            </a:r>
            <a:r>
              <a:rPr lang="id-ID" sz="2000" b="1" dirty="0">
                <a:latin typeface="Times New Roman" pitchFamily="18" charset="0"/>
                <a:cs typeface="Times New Roman" pitchFamily="18" charset="0"/>
              </a:rPr>
              <a:t>pendirian: No. AHU-0016149.AH.01.04.Tahun 2018</a:t>
            </a:r>
          </a:p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endParaRPr lang="id-ID" sz="20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endParaRPr lang="id-ID" sz="20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endParaRPr lang="id-ID" sz="20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id-ID" sz="3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Content Placeholder 19"/>
          <p:cNvSpPr txBox="1">
            <a:spLocks/>
          </p:cNvSpPr>
          <p:nvPr/>
        </p:nvSpPr>
        <p:spPr bwMode="auto">
          <a:xfrm>
            <a:off x="809625" y="1857375"/>
            <a:ext cx="833437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id-ID" sz="3200" b="1" dirty="0">
                <a:solidFill>
                  <a:srgbClr val="FF0000"/>
                </a:solidFill>
                <a:latin typeface="Elephant" pitchFamily="18" charset="0"/>
                <a:ea typeface="Adobe Fan Heiti Std B" pitchFamily="34" charset="-128"/>
                <a:cs typeface="Adobe Hebrew" pitchFamily="18" charset="-79"/>
              </a:rPr>
              <a:t>IC</a:t>
            </a:r>
            <a:r>
              <a:rPr lang="id-ID" sz="3200" b="1" dirty="0">
                <a:solidFill>
                  <a:srgbClr val="000099"/>
                </a:solidFill>
                <a:latin typeface="Adobe Hebrew" pitchFamily="18" charset="-79"/>
                <a:ea typeface="Adobe Fan Heiti Std B" pitchFamily="34" charset="-128"/>
                <a:cs typeface="Adobe Hebrew" pitchFamily="18" charset="-79"/>
              </a:rPr>
              <a:t>3</a:t>
            </a:r>
            <a:r>
              <a:rPr lang="id-ID" sz="3200" b="1" dirty="0">
                <a:latin typeface="Adobe Hebrew" pitchFamily="18" charset="-79"/>
                <a:ea typeface="Adobe Fan Heiti Std B" pitchFamily="34" charset="-128"/>
                <a:cs typeface="Adobe Hebrew" pitchFamily="18" charset="-79"/>
              </a:rPr>
              <a:t> adalah sebuah </a:t>
            </a:r>
            <a:r>
              <a:rPr lang="id-ID" sz="4400" b="1" dirty="0">
                <a:solidFill>
                  <a:srgbClr val="FF0000"/>
                </a:solidFill>
                <a:latin typeface="Cooper Black" pitchFamily="18" charset="0"/>
                <a:ea typeface="Adobe Fan Heiti Std B" pitchFamily="34" charset="-128"/>
                <a:cs typeface="Adobe Hebrew" pitchFamily="18" charset="-79"/>
              </a:rPr>
              <a:t>Visi</a:t>
            </a:r>
            <a:endParaRPr lang="id-ID" sz="2000" b="1" dirty="0">
              <a:solidFill>
                <a:srgbClr val="FF0000"/>
              </a:solidFill>
              <a:latin typeface="Cooper Black" pitchFamily="18" charset="0"/>
              <a:ea typeface="Adobe Fan Heiti Std B" pitchFamily="34" charset="-128"/>
              <a:cs typeface="Times New Roman" pitchFamily="18" charset="0"/>
            </a:endParaRPr>
          </a:p>
          <a:p>
            <a:pPr marL="342900" indent="-342900" algn="ctr">
              <a:spcBef>
                <a:spcPct val="20000"/>
              </a:spcBef>
            </a:pPr>
            <a:endParaRPr lang="id-ID" sz="2000" b="1" dirty="0">
              <a:latin typeface="Times New Roman" pitchFamily="18" charset="0"/>
              <a:ea typeface="Adobe Fan Heiti Std B" pitchFamily="34" charset="-128"/>
              <a:cs typeface="Times New Roman" pitchFamily="18" charset="0"/>
            </a:endParaRPr>
          </a:p>
          <a:p>
            <a:pPr marL="342900" indent="-342900" algn="ctr">
              <a:spcBef>
                <a:spcPct val="20000"/>
              </a:spcBef>
            </a:pPr>
            <a:endParaRPr lang="id-ID" sz="2000" b="1" dirty="0">
              <a:latin typeface="Times New Roman" pitchFamily="18" charset="0"/>
              <a:ea typeface="Adobe Fan Heiti Std B" pitchFamily="34" charset="-128"/>
              <a:cs typeface="Times New Roman" pitchFamily="18" charset="0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id-ID" sz="2800" b="1" dirty="0">
                <a:solidFill>
                  <a:srgbClr val="FF0000"/>
                </a:solidFill>
                <a:latin typeface="Britannic Bold" pitchFamily="34" charset="0"/>
                <a:ea typeface="Adobe Fan Heiti Std B" pitchFamily="34" charset="-128"/>
                <a:cs typeface="Adobe Hebrew" pitchFamily="18" charset="-79"/>
              </a:rPr>
              <a:t>IC</a:t>
            </a:r>
            <a:r>
              <a:rPr lang="id-ID" sz="2800" b="1" dirty="0">
                <a:solidFill>
                  <a:srgbClr val="000099"/>
                </a:solidFill>
                <a:latin typeface="Adobe Hebrew" pitchFamily="18" charset="-79"/>
                <a:ea typeface="Adobe Fan Heiti Std B" pitchFamily="34" charset="-128"/>
                <a:cs typeface="Adobe Hebrew" pitchFamily="18" charset="-79"/>
              </a:rPr>
              <a:t>3</a:t>
            </a:r>
            <a:r>
              <a:rPr lang="id-ID" sz="2800" b="1" dirty="0">
                <a:solidFill>
                  <a:srgbClr val="FF0000"/>
                </a:solidFill>
                <a:latin typeface="Britannic Bold" pitchFamily="34" charset="0"/>
                <a:ea typeface="Adobe Fan Heiti Std B" pitchFamily="34" charset="-128"/>
                <a:cs typeface="Adobe Hebrew" pitchFamily="18" charset="-79"/>
              </a:rPr>
              <a:t> </a:t>
            </a:r>
            <a:r>
              <a:rPr lang="id-ID" sz="2800" b="1" dirty="0">
                <a:latin typeface="Britannic Bold" pitchFamily="34" charset="0"/>
                <a:ea typeface="Adobe Fan Heiti Std B" pitchFamily="34" charset="-128"/>
                <a:cs typeface="Adobe Hebrew" pitchFamily="18" charset="-79"/>
              </a:rPr>
              <a:t>adalah sebuah Komunitas Kristen bagi</a:t>
            </a:r>
          </a:p>
          <a:p>
            <a:pPr marL="342900" indent="-342900" algn="ctr">
              <a:spcBef>
                <a:spcPct val="20000"/>
              </a:spcBef>
            </a:pPr>
            <a:r>
              <a:rPr lang="id-ID" sz="4000" b="1" dirty="0">
                <a:solidFill>
                  <a:srgbClr val="000099"/>
                </a:solidFill>
                <a:latin typeface="Berlin Sans FB Demi" pitchFamily="34" charset="0"/>
                <a:ea typeface="Adobe Fan Heiti Std B" pitchFamily="34" charset="-128"/>
                <a:cs typeface="Adobe Hebrew" pitchFamily="18" charset="-79"/>
              </a:rPr>
              <a:t>Penderita Kanker</a:t>
            </a:r>
          </a:p>
          <a:p>
            <a:pPr marL="342900" indent="-342900" algn="ctr">
              <a:spcBef>
                <a:spcPct val="20000"/>
              </a:spcBef>
            </a:pPr>
            <a:r>
              <a:rPr lang="id-ID" sz="3600" dirty="0">
                <a:solidFill>
                  <a:srgbClr val="FF0000"/>
                </a:solidFill>
                <a:latin typeface="Cooper Black" pitchFamily="18" charset="0"/>
                <a:ea typeface="Adobe Fan Heiti Std B" pitchFamily="34" charset="-128"/>
                <a:cs typeface="Adobe Hebrew" pitchFamily="18" charset="-79"/>
              </a:rPr>
              <a:t>Pejuang Kanker</a:t>
            </a:r>
          </a:p>
          <a:p>
            <a:pPr marL="342900" indent="-342900" algn="ctr">
              <a:spcBef>
                <a:spcPct val="20000"/>
              </a:spcBef>
            </a:pPr>
            <a:r>
              <a:rPr lang="id-ID" sz="3200" dirty="0">
                <a:solidFill>
                  <a:srgbClr val="006600"/>
                </a:solidFill>
                <a:latin typeface="Elephant" pitchFamily="18" charset="0"/>
                <a:ea typeface="Adobe Fan Heiti Std B" pitchFamily="34" charset="-128"/>
                <a:cs typeface="Adobe Hebrew" pitchFamily="18" charset="-79"/>
              </a:rPr>
              <a:t>Pendamping Kanker</a:t>
            </a:r>
            <a:endParaRPr lang="id-ID" sz="2000" dirty="0">
              <a:solidFill>
                <a:srgbClr val="006600"/>
              </a:solidFill>
              <a:latin typeface="Elephant" pitchFamily="18" charset="0"/>
              <a:cs typeface="Times New Roman" pitchFamily="18" charset="0"/>
            </a:endParaRPr>
          </a:p>
          <a:p>
            <a:pPr marL="342900" indent="-342900" algn="ctr">
              <a:spcBef>
                <a:spcPct val="20000"/>
              </a:spcBef>
            </a:pPr>
            <a:endParaRPr lang="id-ID" sz="20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spcBef>
                <a:spcPct val="20000"/>
              </a:spcBef>
            </a:pPr>
            <a:endParaRPr lang="id-ID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C:\Users\Arianto\Downloads\foto Baru\2 Founder IC3\Pdt. Erika Fanny.JPG"/>
          <p:cNvPicPr>
            <a:picLocks noChangeAspect="1" noChangeArrowheads="1"/>
          </p:cNvPicPr>
          <p:nvPr/>
        </p:nvPicPr>
        <p:blipFill>
          <a:blip r:embed="rId4" cstate="print">
            <a:lum bright="20000"/>
          </a:blip>
          <a:srcRect r="4500"/>
          <a:stretch>
            <a:fillRect/>
          </a:stretch>
        </p:blipFill>
        <p:spPr bwMode="auto">
          <a:xfrm>
            <a:off x="1856656" y="2327142"/>
            <a:ext cx="3501162" cy="2614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286380" y="3449654"/>
            <a:ext cx="3500462" cy="240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r>
              <a:rPr lang="id-ID" sz="2400" dirty="0">
                <a:latin typeface="Britannic Bold" pitchFamily="34" charset="0"/>
              </a:rPr>
              <a:t>Pdt. Erika Fanny</a:t>
            </a:r>
            <a:r>
              <a:rPr lang="en-US" sz="2400" dirty="0">
                <a:latin typeface="Britannic Bold" pitchFamily="34" charset="0"/>
              </a:rPr>
              <a:t>.</a:t>
            </a:r>
            <a:r>
              <a:rPr lang="id-ID" sz="2400" dirty="0">
                <a:latin typeface="Britannic Bold" pitchFamily="34" charset="0"/>
              </a:rPr>
              <a:t> M.Min</a:t>
            </a:r>
          </a:p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r>
              <a:rPr lang="id-ID" sz="2000" dirty="0">
                <a:solidFill>
                  <a:srgbClr val="000099"/>
                </a:solidFill>
                <a:latin typeface="Tw Cen MT Condensed Extra Bold" pitchFamily="34" charset="0"/>
              </a:rPr>
              <a:t>Pejuang Kanker, Penulis, </a:t>
            </a:r>
          </a:p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r>
              <a:rPr lang="id-ID" sz="2000" dirty="0">
                <a:solidFill>
                  <a:srgbClr val="000099"/>
                </a:solidFill>
                <a:latin typeface="Tw Cen MT Condensed Extra Bold" pitchFamily="34" charset="0"/>
              </a:rPr>
              <a:t>Pembicara inspirasi hidup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428860" y="4786322"/>
            <a:ext cx="294957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id-ID" sz="2400" dirty="0">
                <a:latin typeface="Cooper Black" pitchFamily="18" charset="0"/>
              </a:rPr>
              <a:t>Founder  </a:t>
            </a:r>
            <a:r>
              <a:rPr lang="id-ID" sz="2400" dirty="0">
                <a:solidFill>
                  <a:srgbClr val="FF0000"/>
                </a:solidFill>
                <a:latin typeface="Cooper Black" pitchFamily="18" charset="0"/>
              </a:rPr>
              <a:t>IC</a:t>
            </a:r>
            <a:r>
              <a:rPr lang="id-ID" sz="2400" b="1" dirty="0">
                <a:solidFill>
                  <a:srgbClr val="000099"/>
                </a:solidFill>
                <a:latin typeface="Adobe Hebrew" pitchFamily="18" charset="-79"/>
                <a:ea typeface="Adobe Fan Heiti Std B" pitchFamily="34" charset="-128"/>
                <a:cs typeface="Adobe Hebrew" pitchFamily="18" charset="-79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Picture 1" descr="C:\Users\Arianto\Downloads\foto Baru\2 Founder IC3\Pdt. Arianto.JPG"/>
          <p:cNvPicPr>
            <a:picLocks noChangeAspect="1" noChangeArrowheads="1"/>
          </p:cNvPicPr>
          <p:nvPr/>
        </p:nvPicPr>
        <p:blipFill>
          <a:blip r:embed="rId4" cstate="print"/>
          <a:srcRect l="47366" t="3258" r="9300" b="22673"/>
          <a:stretch>
            <a:fillRect/>
          </a:stretch>
        </p:blipFill>
        <p:spPr bwMode="auto">
          <a:xfrm>
            <a:off x="1857356" y="1623115"/>
            <a:ext cx="2998272" cy="30917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786314" y="3071810"/>
            <a:ext cx="400052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r>
              <a:rPr lang="id-ID" sz="2300" dirty="0">
                <a:latin typeface="Britannic Bold" pitchFamily="34" charset="0"/>
              </a:rPr>
              <a:t>Pdt. </a:t>
            </a:r>
            <a:r>
              <a:rPr lang="id-ID" sz="2300" dirty="0" smtClean="0">
                <a:latin typeface="Britannic Bold" pitchFamily="34" charset="0"/>
              </a:rPr>
              <a:t>Arianto. S.E</a:t>
            </a:r>
            <a:r>
              <a:rPr lang="id-ID" sz="2300" dirty="0">
                <a:latin typeface="Britannic Bold" pitchFamily="34" charset="0"/>
              </a:rPr>
              <a:t>, </a:t>
            </a:r>
            <a:r>
              <a:rPr lang="id-ID" sz="2300" dirty="0" smtClean="0">
                <a:latin typeface="Britannic Bold" pitchFamily="34" charset="0"/>
              </a:rPr>
              <a:t>S.Th, M.Min</a:t>
            </a:r>
            <a:endParaRPr lang="id-ID" sz="2300" dirty="0">
              <a:latin typeface="Britannic Bold" pitchFamily="34" charset="0"/>
            </a:endParaRPr>
          </a:p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r>
              <a:rPr lang="id-ID" sz="2000" dirty="0">
                <a:latin typeface="Tw Cen MT Condensed Extra Bold" pitchFamily="34" charset="0"/>
              </a:rPr>
              <a:t>Pendamping Pejuang Kanker, </a:t>
            </a:r>
            <a:r>
              <a:rPr lang="id-ID" sz="2000" dirty="0" smtClean="0">
                <a:latin typeface="Tw Cen MT Condensed Extra Bold" pitchFamily="34" charset="0"/>
              </a:rPr>
              <a:t>Penulis, Konselor </a:t>
            </a:r>
            <a:r>
              <a:rPr lang="id-ID" sz="2000" dirty="0">
                <a:latin typeface="Tw Cen MT Condensed Extra Bold" pitchFamily="34" charset="0"/>
              </a:rPr>
              <a:t>Kristen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357422" y="4643446"/>
            <a:ext cx="294957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id-ID" sz="2400" dirty="0">
                <a:latin typeface="Cooper Black" pitchFamily="18" charset="0"/>
              </a:rPr>
              <a:t>Founder  </a:t>
            </a:r>
            <a:r>
              <a:rPr lang="id-ID" sz="2400" dirty="0">
                <a:solidFill>
                  <a:srgbClr val="FF0000"/>
                </a:solidFill>
                <a:latin typeface="Cooper Black" pitchFamily="18" charset="0"/>
              </a:rPr>
              <a:t>IC</a:t>
            </a:r>
            <a:r>
              <a:rPr lang="id-ID" sz="2400" b="1" dirty="0">
                <a:solidFill>
                  <a:srgbClr val="000099"/>
                </a:solidFill>
                <a:latin typeface="Adobe Hebrew" pitchFamily="18" charset="-79"/>
                <a:ea typeface="Adobe Fan Heiti Std B" pitchFamily="34" charset="-128"/>
                <a:cs typeface="Adobe Hebrew" pitchFamily="18" charset="-79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3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00760" y="4286256"/>
            <a:ext cx="221457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id-ID" sz="2400" dirty="0">
                <a:latin typeface="Cooper Black" pitchFamily="18" charset="0"/>
              </a:rPr>
              <a:t>Founder  </a:t>
            </a:r>
            <a:r>
              <a:rPr lang="id-ID" sz="2400" dirty="0">
                <a:solidFill>
                  <a:srgbClr val="FF0000"/>
                </a:solidFill>
                <a:latin typeface="Cooper Black" pitchFamily="18" charset="0"/>
              </a:rPr>
              <a:t>IC</a:t>
            </a:r>
            <a:r>
              <a:rPr lang="id-ID" sz="2400" b="1" dirty="0">
                <a:solidFill>
                  <a:srgbClr val="000099"/>
                </a:solidFill>
                <a:latin typeface="Adobe Hebrew" pitchFamily="18" charset="-79"/>
                <a:ea typeface="Adobe Fan Heiti Std B" pitchFamily="34" charset="-128"/>
                <a:cs typeface="Adobe Hebrew" pitchFamily="18" charset="-79"/>
              </a:rPr>
              <a:t>3</a:t>
            </a:r>
          </a:p>
        </p:txBody>
      </p:sp>
      <p:pic>
        <p:nvPicPr>
          <p:cNvPr id="9" name="Picture 1" descr="C:\Users\Arianto\Downloads\foto Baru\2 Founder IC3\Ev. Meriana Rungkat (Almh).JPG"/>
          <p:cNvPicPr>
            <a:picLocks noChangeAspect="1" noChangeArrowheads="1"/>
          </p:cNvPicPr>
          <p:nvPr/>
        </p:nvPicPr>
        <p:blipFill>
          <a:blip r:embed="rId4" cstate="print"/>
          <a:srcRect l="39731" t="1386"/>
          <a:stretch>
            <a:fillRect/>
          </a:stretch>
        </p:blipFill>
        <p:spPr bwMode="auto">
          <a:xfrm>
            <a:off x="5643570" y="1643050"/>
            <a:ext cx="2636759" cy="2714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285852" y="2571750"/>
            <a:ext cx="4575175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id-ID" sz="2300" dirty="0">
                <a:latin typeface="Britannic Bold" pitchFamily="34" charset="0"/>
              </a:rPr>
              <a:t>Almh. Ev. Meriana</a:t>
            </a:r>
            <a:r>
              <a:rPr lang="en-US" sz="2300" dirty="0">
                <a:latin typeface="Britannic Bold" pitchFamily="34" charset="0"/>
              </a:rPr>
              <a:t> </a:t>
            </a:r>
            <a:r>
              <a:rPr lang="id-ID" sz="2300" dirty="0">
                <a:latin typeface="Britannic Bold" pitchFamily="34" charset="0"/>
              </a:rPr>
              <a:t>Rungkat</a:t>
            </a:r>
            <a:r>
              <a:rPr lang="en-US" sz="2300" dirty="0" smtClean="0">
                <a:latin typeface="Britannic Bold" pitchFamily="34" charset="0"/>
              </a:rPr>
              <a:t>.</a:t>
            </a:r>
            <a:r>
              <a:rPr lang="en-US" sz="2300" dirty="0">
                <a:latin typeface="Britannic Bold" pitchFamily="34" charset="0"/>
              </a:rPr>
              <a:t>	</a:t>
            </a:r>
            <a:r>
              <a:rPr lang="en-US" sz="2300" dirty="0" err="1">
                <a:latin typeface="Britannic Bold" pitchFamily="34" charset="0"/>
              </a:rPr>
              <a:t>S.Th</a:t>
            </a:r>
            <a:endParaRPr lang="id-ID" sz="2300" dirty="0">
              <a:latin typeface="Britannic Bold" pitchFamily="34" charset="0"/>
            </a:endParaRPr>
          </a:p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</a:pPr>
            <a:r>
              <a:rPr lang="id-ID" sz="2000" dirty="0">
                <a:latin typeface="Tw Cen MT Condensed Extra Bold" pitchFamily="34" charset="0"/>
              </a:rPr>
              <a:t>Pejuang Kanker, Penulis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sil gambar untuk background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 r="211" b="7692"/>
          <a:stretch>
            <a:fillRect/>
          </a:stretch>
        </p:blipFill>
        <p:spPr bwMode="auto">
          <a:xfrm>
            <a:off x="-32" y="-24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" descr="C:\Users\Arianto\Downloads\LOGO IC3 BA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4" y="214313"/>
            <a:ext cx="111005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itle 1"/>
          <p:cNvSpPr txBox="1">
            <a:spLocks/>
          </p:cNvSpPr>
          <p:nvPr/>
        </p:nvSpPr>
        <p:spPr bwMode="auto">
          <a:xfrm>
            <a:off x="2467345" y="357193"/>
            <a:ext cx="5890871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sz="2400" dirty="0">
                <a:solidFill>
                  <a:srgbClr val="000099"/>
                </a:solidFill>
                <a:latin typeface="Britannic Bold" pitchFamily="34" charset="0"/>
                <a:ea typeface="Kozuka Mincho Pr6N H" pitchFamily="18" charset="-128"/>
                <a:cs typeface="Mongolian Baiti" pitchFamily="66" charset="0"/>
              </a:rPr>
              <a:t>Indonesia Christian Cancer Community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55329" y="928689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  <a:latin typeface="Monotype Corsiva" pitchFamily="66" charset="0"/>
              </a:rPr>
              <a:t>We Love  We Fight  We are one in Christ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38654" y="1357318"/>
            <a:ext cx="5934808" cy="158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Picture 3" descr="C:\Users\Arianto\Downloads\IC3 Surabaya\Ada Kelompok Kecil untuk Sharing  2018-02-10 at 21.50.29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92238" y="2500313"/>
            <a:ext cx="2346325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Users\Arianto\Downloads\IC3 Surabaya\Kebersamaan IC3 Surabaya 10-02-2018.jpeg"/>
          <p:cNvPicPr>
            <a:picLocks noChangeAspect="1" noChangeArrowheads="1"/>
          </p:cNvPicPr>
          <p:nvPr/>
        </p:nvPicPr>
        <p:blipFill>
          <a:blip r:embed="rId5"/>
          <a:srcRect l="3130"/>
          <a:stretch>
            <a:fillRect/>
          </a:stretch>
        </p:blipFill>
        <p:spPr bwMode="auto">
          <a:xfrm>
            <a:off x="3400425" y="3143250"/>
            <a:ext cx="4052888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C:\Users\Arianto\Downloads\IC3 Surabaya\Berdiskusi dalam kelompok Kecil di IC3 Surabaya  2018-02-10 at 21.51.13.jpe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86512" y="4751388"/>
            <a:ext cx="2262188" cy="127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143108" y="1285875"/>
            <a:ext cx="6858048" cy="178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Font typeface="Arial" pitchFamily="34" charset="0"/>
              <a:buNone/>
            </a:pPr>
            <a:endParaRPr lang="en-US" dirty="0">
              <a:latin typeface="Haettenschweiler" pitchFamily="34" charset="0"/>
            </a:endParaRPr>
          </a:p>
          <a:p>
            <a:pPr algn="ctr">
              <a:spcBef>
                <a:spcPct val="20000"/>
              </a:spcBef>
              <a:buFont typeface="Arial" pitchFamily="34" charset="0"/>
              <a:buNone/>
            </a:pPr>
            <a:r>
              <a:rPr lang="en-US" sz="4000" dirty="0">
                <a:latin typeface="Gloucester MT Extra Condensed" pitchFamily="18" charset="0"/>
              </a:rPr>
              <a:t>IC3 </a:t>
            </a:r>
            <a:r>
              <a:rPr lang="en-US" sz="4000" dirty="0" err="1">
                <a:latin typeface="Gloucester MT Extra Condensed" pitchFamily="18" charset="0"/>
              </a:rPr>
              <a:t>berdiri</a:t>
            </a:r>
            <a:r>
              <a:rPr lang="en-US" sz="4000" dirty="0">
                <a:latin typeface="Gloucester MT Extra Condensed" pitchFamily="18" charset="0"/>
              </a:rPr>
              <a:t> </a:t>
            </a:r>
            <a:r>
              <a:rPr lang="en-US" sz="4000" dirty="0" err="1">
                <a:latin typeface="Gloucester MT Extra Condensed" pitchFamily="18" charset="0"/>
              </a:rPr>
              <a:t>pertama</a:t>
            </a:r>
            <a:r>
              <a:rPr lang="en-US" sz="4000" dirty="0">
                <a:latin typeface="Gloucester MT Extra Condensed" pitchFamily="18" charset="0"/>
              </a:rPr>
              <a:t> kali </a:t>
            </a:r>
            <a:r>
              <a:rPr lang="en-US" sz="4000" dirty="0" err="1">
                <a:latin typeface="Gloucester MT Extra Condensed" pitchFamily="18" charset="0"/>
              </a:rPr>
              <a:t>pada</a:t>
            </a:r>
            <a:r>
              <a:rPr lang="en-US" sz="4000" dirty="0">
                <a:latin typeface="Gloucester MT Extra Condensed" pitchFamily="18" charset="0"/>
              </a:rPr>
              <a:t> </a:t>
            </a:r>
            <a:r>
              <a:rPr lang="en-US" sz="4000" dirty="0" err="1">
                <a:latin typeface="Gloucester MT Extra Condensed" pitchFamily="18" charset="0"/>
              </a:rPr>
              <a:t>tahun</a:t>
            </a:r>
            <a:r>
              <a:rPr lang="en-US" sz="4000" dirty="0">
                <a:latin typeface="Gloucester MT Extra Condensed" pitchFamily="18" charset="0"/>
              </a:rPr>
              <a:t> 2017</a:t>
            </a:r>
            <a:r>
              <a:rPr lang="id-ID" sz="4000" dirty="0">
                <a:latin typeface="Gloucester MT Extra Condensed" pitchFamily="18" charset="0"/>
              </a:rPr>
              <a:t> </a:t>
            </a:r>
            <a:r>
              <a:rPr lang="en-US" sz="4000" dirty="0">
                <a:latin typeface="Gloucester MT Extra Condensed" pitchFamily="18" charset="0"/>
              </a:rPr>
              <a:t> </a:t>
            </a:r>
            <a:r>
              <a:rPr lang="id-ID" sz="4000" dirty="0">
                <a:latin typeface="Gloucester MT Extra Condensed" pitchFamily="18" charset="0"/>
              </a:rPr>
              <a:t>      </a:t>
            </a:r>
            <a:r>
              <a:rPr lang="id-ID" sz="4000" dirty="0" smtClean="0">
                <a:latin typeface="Gloucester MT Extra Condensed" pitchFamily="18" charset="0"/>
              </a:rPr>
              <a:t>     </a:t>
            </a:r>
            <a:r>
              <a:rPr lang="en-US" sz="4000" dirty="0" err="1" smtClean="0">
                <a:latin typeface="Gloucester MT Extra Condensed" pitchFamily="18" charset="0"/>
              </a:rPr>
              <a:t>di</a:t>
            </a:r>
            <a:r>
              <a:rPr lang="en-US" sz="4000" dirty="0" smtClean="0">
                <a:latin typeface="Gloucester MT Extra Condensed" pitchFamily="18" charset="0"/>
              </a:rPr>
              <a:t> </a:t>
            </a:r>
            <a:r>
              <a:rPr lang="id-ID" sz="4000" dirty="0" smtClean="0">
                <a:latin typeface="Gloucester MT Extra Condensed" pitchFamily="18" charset="0"/>
              </a:rPr>
              <a:t> </a:t>
            </a:r>
            <a:r>
              <a:rPr lang="en-US" sz="4000" dirty="0">
                <a:latin typeface="Gloucester MT Extra Condensed" pitchFamily="18" charset="0"/>
              </a:rPr>
              <a:t>Surabaya, </a:t>
            </a:r>
            <a:r>
              <a:rPr lang="en-US" sz="4000" dirty="0" err="1">
                <a:latin typeface="Gloucester MT Extra Condensed" pitchFamily="18" charset="0"/>
              </a:rPr>
              <a:t>Jawa</a:t>
            </a:r>
            <a:r>
              <a:rPr lang="en-US" sz="4000" dirty="0">
                <a:latin typeface="Gloucester MT Extra Condensed" pitchFamily="18" charset="0"/>
              </a:rPr>
              <a:t> </a:t>
            </a:r>
            <a:r>
              <a:rPr lang="en-US" sz="4000" dirty="0" err="1">
                <a:latin typeface="Gloucester MT Extra Condensed" pitchFamily="18" charset="0"/>
              </a:rPr>
              <a:t>Timur</a:t>
            </a:r>
            <a:r>
              <a:rPr lang="en-US" sz="4000" dirty="0">
                <a:latin typeface="Gloucester MT Extra Condensed" pitchFamily="18" charset="0"/>
              </a:rPr>
              <a:t> </a:t>
            </a:r>
            <a:endParaRPr lang="id-ID" sz="4000" dirty="0">
              <a:latin typeface="Gloucester MT Extra Condense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600</Words>
  <Application>Microsoft Office PowerPoint</Application>
  <PresentationFormat>On-screen Show (4:3)</PresentationFormat>
  <Paragraphs>115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Arianto</dc:creator>
  <cp:lastModifiedBy>Arianto</cp:lastModifiedBy>
  <cp:revision>1</cp:revision>
  <dcterms:created xsi:type="dcterms:W3CDTF">2020-03-10T11:32:26Z</dcterms:created>
  <dcterms:modified xsi:type="dcterms:W3CDTF">2020-03-10T12:42:10Z</dcterms:modified>
</cp:coreProperties>
</file>